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5" r:id="rId2"/>
    <p:sldId id="269" r:id="rId3"/>
    <p:sldId id="271" r:id="rId4"/>
    <p:sldId id="257" r:id="rId5"/>
    <p:sldId id="261" r:id="rId6"/>
    <p:sldId id="270" r:id="rId7"/>
    <p:sldId id="278" r:id="rId8"/>
    <p:sldId id="301" r:id="rId9"/>
    <p:sldId id="279" r:id="rId10"/>
    <p:sldId id="302" r:id="rId11"/>
    <p:sldId id="304" r:id="rId12"/>
    <p:sldId id="305" r:id="rId13"/>
    <p:sldId id="309" r:id="rId14"/>
    <p:sldId id="306" r:id="rId15"/>
    <p:sldId id="307" r:id="rId16"/>
    <p:sldId id="273" r:id="rId17"/>
    <p:sldId id="274" r:id="rId18"/>
    <p:sldId id="275" r:id="rId19"/>
    <p:sldId id="276" r:id="rId20"/>
    <p:sldId id="277" r:id="rId21"/>
    <p:sldId id="296" r:id="rId22"/>
    <p:sldId id="297" r:id="rId23"/>
    <p:sldId id="298" r:id="rId24"/>
    <p:sldId id="299" r:id="rId25"/>
    <p:sldId id="262" r:id="rId26"/>
    <p:sldId id="26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Mook" initials="BM" lastIdx="1" clrIdx="0">
    <p:extLst>
      <p:ext uri="{19B8F6BF-5375-455C-9EA6-DF929625EA0E}">
        <p15:presenceInfo xmlns:p15="http://schemas.microsoft.com/office/powerpoint/2012/main" userId="S::bmook@cclponline.org::13c4c835-e95c-4999-a2f8-99c9dc7fed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2" d="100"/>
          <a:sy n="62" d="100"/>
        </p:scale>
        <p:origin x="8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hyperlink" Target="mailto:bmook@cclponline.org" TargetMode="External"/><Relationship Id="rId1" Type="http://schemas.openxmlformats.org/officeDocument/2006/relationships/hyperlink" Target="http://www.cclponline.org/" TargetMode="Externa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mailto:bmook@cclponline.org" TargetMode="External"/><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7.png"/><Relationship Id="rId5" Type="http://schemas.openxmlformats.org/officeDocument/2006/relationships/hyperlink" Target="http://www.cclponline.org/" TargetMode="External"/><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75E80D7-5351-4B3E-9141-AAD223636B0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EC93A29-B668-4036-AF80-D088DE88BBA1}">
      <dgm:prSet/>
      <dgm:spPr/>
      <dgm:t>
        <a:bodyPr/>
        <a:lstStyle/>
        <a:p>
          <a:r>
            <a:rPr lang="en-US" dirty="0"/>
            <a:t>Please email </a:t>
          </a:r>
          <a:r>
            <a:rPr lang="en-US" dirty="0">
              <a:solidFill>
                <a:schemeClr val="bg1"/>
              </a:solidFill>
            </a:rPr>
            <a:t>aneswood@cclponline.org </a:t>
          </a:r>
          <a:r>
            <a:rPr lang="en-US" dirty="0"/>
            <a:t>with questions about the webinar and CCLP’s future work on SNAP advocacy. </a:t>
          </a:r>
        </a:p>
      </dgm:t>
    </dgm:pt>
    <dgm:pt modelId="{5302F18C-8D23-4142-8D5F-9B914D6C5B73}" type="parTrans" cxnId="{C7CD8FFB-A4C7-4153-9A03-474045639B5D}">
      <dgm:prSet/>
      <dgm:spPr/>
      <dgm:t>
        <a:bodyPr/>
        <a:lstStyle/>
        <a:p>
          <a:endParaRPr lang="en-US"/>
        </a:p>
      </dgm:t>
    </dgm:pt>
    <dgm:pt modelId="{4D8196CA-5364-4586-AF28-2EBB9BED4F83}" type="sibTrans" cxnId="{C7CD8FFB-A4C7-4153-9A03-474045639B5D}">
      <dgm:prSet/>
      <dgm:spPr/>
      <dgm:t>
        <a:bodyPr/>
        <a:lstStyle/>
        <a:p>
          <a:endParaRPr lang="en-US"/>
        </a:p>
      </dgm:t>
    </dgm:pt>
    <dgm:pt modelId="{387EF009-6455-44B9-A601-B996288498FC}">
      <dgm:prSet/>
      <dgm:spPr/>
      <dgm:t>
        <a:bodyPr/>
        <a:lstStyle/>
        <a:p>
          <a:r>
            <a:rPr lang="en-US" dirty="0"/>
            <a:t>Learn more about Colorado Center on Law and Policy and how to support us at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www.cclponline.org</a:t>
          </a:r>
          <a:r>
            <a:rPr lang="en-US" dirty="0">
              <a:solidFill>
                <a:schemeClr val="bg1"/>
              </a:solidFill>
            </a:rPr>
            <a:t> </a:t>
          </a:r>
        </a:p>
      </dgm:t>
    </dgm:pt>
    <dgm:pt modelId="{40028808-9F79-4E14-AE2A-2379FAB0032A}" type="parTrans" cxnId="{2AD172E1-970B-41BB-9F6F-B64371EE38CF}">
      <dgm:prSet/>
      <dgm:spPr/>
      <dgm:t>
        <a:bodyPr/>
        <a:lstStyle/>
        <a:p>
          <a:endParaRPr lang="en-US"/>
        </a:p>
      </dgm:t>
    </dgm:pt>
    <dgm:pt modelId="{5FBA4463-90EB-4E88-8A04-DF30DC0D09A2}" type="sibTrans" cxnId="{2AD172E1-970B-41BB-9F6F-B64371EE38CF}">
      <dgm:prSet/>
      <dgm:spPr/>
      <dgm:t>
        <a:bodyPr/>
        <a:lstStyle/>
        <a:p>
          <a:endParaRPr lang="en-US"/>
        </a:p>
      </dgm:t>
    </dgm:pt>
    <dgm:pt modelId="{8DC96481-7199-4ADC-A5D9-646392CEA9A3}">
      <dgm:prSet/>
      <dgm:spPr/>
      <dgm:t>
        <a:bodyPr/>
        <a:lstStyle/>
        <a:p>
          <a:r>
            <a:rPr lang="en-US" dirty="0">
              <a:solidFill>
                <a:schemeClr val="bg1"/>
              </a:solidFill>
            </a:rPr>
            <a:t>* Follow us on </a:t>
          </a:r>
          <a:r>
            <a:rPr lang="en-US" u="sng" dirty="0">
              <a:solidFill>
                <a:schemeClr val="bg1"/>
              </a:solidFill>
            </a:rPr>
            <a:t>Twitter @</a:t>
          </a:r>
          <a:r>
            <a:rPr lang="en-US" u="sng" dirty="0" err="1">
              <a:solidFill>
                <a:schemeClr val="bg1"/>
              </a:solidFill>
            </a:rPr>
            <a:t>CCLPNews</a:t>
          </a:r>
          <a:endParaRPr lang="en-US" u="sng" dirty="0">
            <a:solidFill>
              <a:schemeClr val="bg1"/>
            </a:solidFill>
          </a:endParaRPr>
        </a:p>
        <a:p>
          <a:r>
            <a:rPr lang="en-US" u="none" dirty="0">
              <a:solidFill>
                <a:schemeClr val="bg1"/>
              </a:solidFill>
            </a:rPr>
            <a:t>* Follow us on </a:t>
          </a:r>
          <a:r>
            <a:rPr lang="en-US" u="sng" dirty="0">
              <a:solidFill>
                <a:schemeClr val="bg1"/>
              </a:solidFill>
            </a:rPr>
            <a:t>Facebook @</a:t>
          </a:r>
          <a:r>
            <a:rPr lang="en-US" u="sng" dirty="0" err="1">
              <a:solidFill>
                <a:schemeClr val="bg1"/>
              </a:solidFill>
            </a:rPr>
            <a:t>cclponline</a:t>
          </a:r>
          <a:br>
            <a:rPr lang="en-US" u="sng" dirty="0">
              <a:solidFill>
                <a:schemeClr val="bg1"/>
              </a:solidFill>
            </a:rPr>
          </a:br>
          <a:r>
            <a:rPr lang="en-US" u="none" dirty="0">
              <a:solidFill>
                <a:schemeClr val="bg1"/>
              </a:solidFill>
            </a:rPr>
            <a:t>* Contact </a:t>
          </a:r>
          <a:r>
            <a:rPr lang="en-US" u="none" dirty="0">
              <a:solidFill>
                <a:schemeClr val="bg1"/>
              </a:solidFill>
              <a:hlinkClick xmlns:r="http://schemas.openxmlformats.org/officeDocument/2006/relationships" r:id="rId2"/>
            </a:rPr>
            <a:t>bmook@cclponline.org</a:t>
          </a:r>
          <a:r>
            <a:rPr lang="en-US" u="none" dirty="0">
              <a:solidFill>
                <a:schemeClr val="bg1"/>
              </a:solidFill>
            </a:rPr>
            <a:t> for email alerts</a:t>
          </a:r>
        </a:p>
      </dgm:t>
    </dgm:pt>
    <dgm:pt modelId="{700A2FD5-FEAF-4706-A41A-5D206361D686}" type="parTrans" cxnId="{400D3C51-3632-4BE7-95A1-2FAC557BF70E}">
      <dgm:prSet/>
      <dgm:spPr/>
      <dgm:t>
        <a:bodyPr/>
        <a:lstStyle/>
        <a:p>
          <a:endParaRPr lang="en-US"/>
        </a:p>
      </dgm:t>
    </dgm:pt>
    <dgm:pt modelId="{85DF577D-900A-458B-BB52-65AAAA90C466}" type="sibTrans" cxnId="{400D3C51-3632-4BE7-95A1-2FAC557BF70E}">
      <dgm:prSet/>
      <dgm:spPr/>
      <dgm:t>
        <a:bodyPr/>
        <a:lstStyle/>
        <a:p>
          <a:endParaRPr lang="en-US"/>
        </a:p>
      </dgm:t>
    </dgm:pt>
    <dgm:pt modelId="{7F66B269-7F8C-46D8-BBAB-C628FE7434C8}" type="pres">
      <dgm:prSet presAssocID="{A75E80D7-5351-4B3E-9141-AAD223636B03}" presName="root" presStyleCnt="0">
        <dgm:presLayoutVars>
          <dgm:dir/>
          <dgm:resizeHandles val="exact"/>
        </dgm:presLayoutVars>
      </dgm:prSet>
      <dgm:spPr/>
    </dgm:pt>
    <dgm:pt modelId="{0EE8E681-833A-43B1-B6B3-EC99AFC0886F}" type="pres">
      <dgm:prSet presAssocID="{5EC93A29-B668-4036-AF80-D088DE88BBA1}" presName="compNode" presStyleCnt="0"/>
      <dgm:spPr/>
    </dgm:pt>
    <dgm:pt modelId="{F03882CC-4629-46A0-B079-ED2A0B3761E0}" type="pres">
      <dgm:prSet presAssocID="{5EC93A29-B668-4036-AF80-D088DE88BBA1}" presName="bgRect" presStyleLbl="bgShp" presStyleIdx="0" presStyleCnt="3"/>
      <dgm:spPr/>
    </dgm:pt>
    <dgm:pt modelId="{368384B4-E03D-402D-B926-BAE7FE596424}" type="pres">
      <dgm:prSet presAssocID="{5EC93A29-B668-4036-AF80-D088DE88BBA1}"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BC7B37A9-0EC1-43B0-A3A9-EAEFE915B3B8}" type="pres">
      <dgm:prSet presAssocID="{5EC93A29-B668-4036-AF80-D088DE88BBA1}" presName="spaceRect" presStyleCnt="0"/>
      <dgm:spPr/>
    </dgm:pt>
    <dgm:pt modelId="{5BF33EB2-837D-4FFD-B631-3F552E9C32A4}" type="pres">
      <dgm:prSet presAssocID="{5EC93A29-B668-4036-AF80-D088DE88BBA1}" presName="parTx" presStyleLbl="revTx" presStyleIdx="0" presStyleCnt="3">
        <dgm:presLayoutVars>
          <dgm:chMax val="0"/>
          <dgm:chPref val="0"/>
        </dgm:presLayoutVars>
      </dgm:prSet>
      <dgm:spPr/>
    </dgm:pt>
    <dgm:pt modelId="{ED3CB102-C2AD-4F54-BB77-3E925A4BDD42}" type="pres">
      <dgm:prSet presAssocID="{4D8196CA-5364-4586-AF28-2EBB9BED4F83}" presName="sibTrans" presStyleCnt="0"/>
      <dgm:spPr/>
    </dgm:pt>
    <dgm:pt modelId="{EDFBB2D9-75A0-4EFC-9E6D-54C4086DF632}" type="pres">
      <dgm:prSet presAssocID="{387EF009-6455-44B9-A601-B996288498FC}" presName="compNode" presStyleCnt="0"/>
      <dgm:spPr/>
    </dgm:pt>
    <dgm:pt modelId="{F1D91BE9-0C42-4A90-B30C-1EA78E628D50}" type="pres">
      <dgm:prSet presAssocID="{387EF009-6455-44B9-A601-B996288498FC}" presName="bgRect" presStyleLbl="bgShp" presStyleIdx="1" presStyleCnt="3"/>
      <dgm:spPr/>
    </dgm:pt>
    <dgm:pt modelId="{2C102A98-89DE-4152-8DF6-7BF0AE52BE55}" type="pres">
      <dgm:prSet presAssocID="{387EF009-6455-44B9-A601-B996288498FC}"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24ED88F6-6370-4D4D-BF38-640C938F1D62}" type="pres">
      <dgm:prSet presAssocID="{387EF009-6455-44B9-A601-B996288498FC}" presName="spaceRect" presStyleCnt="0"/>
      <dgm:spPr/>
    </dgm:pt>
    <dgm:pt modelId="{1CEFA707-D265-4930-BD5F-64D98EBDCAD2}" type="pres">
      <dgm:prSet presAssocID="{387EF009-6455-44B9-A601-B996288498FC}" presName="parTx" presStyleLbl="revTx" presStyleIdx="1" presStyleCnt="3">
        <dgm:presLayoutVars>
          <dgm:chMax val="0"/>
          <dgm:chPref val="0"/>
        </dgm:presLayoutVars>
      </dgm:prSet>
      <dgm:spPr/>
    </dgm:pt>
    <dgm:pt modelId="{A32B656F-A67F-4ADB-B550-286809E27782}" type="pres">
      <dgm:prSet presAssocID="{5FBA4463-90EB-4E88-8A04-DF30DC0D09A2}" presName="sibTrans" presStyleCnt="0"/>
      <dgm:spPr/>
    </dgm:pt>
    <dgm:pt modelId="{FACBA259-C48F-48C9-ADC5-2C7ED175B25F}" type="pres">
      <dgm:prSet presAssocID="{8DC96481-7199-4ADC-A5D9-646392CEA9A3}" presName="compNode" presStyleCnt="0"/>
      <dgm:spPr/>
    </dgm:pt>
    <dgm:pt modelId="{0B0D39E4-5EEB-437E-B99E-6353D6231E35}" type="pres">
      <dgm:prSet presAssocID="{8DC96481-7199-4ADC-A5D9-646392CEA9A3}" presName="bgRect" presStyleLbl="bgShp" presStyleIdx="2" presStyleCnt="3" custLinFactNeighborX="-9520" custLinFactNeighborY="815"/>
      <dgm:spPr/>
    </dgm:pt>
    <dgm:pt modelId="{F915111E-41F4-46AD-A86E-54A25981AEE4}" type="pres">
      <dgm:prSet presAssocID="{8DC96481-7199-4ADC-A5D9-646392CEA9A3}"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a:noFill/>
        </a:ln>
      </dgm:spPr>
    </dgm:pt>
    <dgm:pt modelId="{7DC95CB4-F63D-43B3-A8DA-406FB06BAAFF}" type="pres">
      <dgm:prSet presAssocID="{8DC96481-7199-4ADC-A5D9-646392CEA9A3}" presName="spaceRect" presStyleCnt="0"/>
      <dgm:spPr/>
    </dgm:pt>
    <dgm:pt modelId="{BBBED566-2A64-49A6-B634-8A342C423EF4}" type="pres">
      <dgm:prSet presAssocID="{8DC96481-7199-4ADC-A5D9-646392CEA9A3}" presName="parTx" presStyleLbl="revTx" presStyleIdx="2" presStyleCnt="3" custScaleX="109287">
        <dgm:presLayoutVars>
          <dgm:chMax val="0"/>
          <dgm:chPref val="0"/>
        </dgm:presLayoutVars>
      </dgm:prSet>
      <dgm:spPr/>
    </dgm:pt>
  </dgm:ptLst>
  <dgm:cxnLst>
    <dgm:cxn modelId="{11D35668-ACAA-499E-AF20-C6B3BCE5D5B8}" type="presOf" srcId="{8DC96481-7199-4ADC-A5D9-646392CEA9A3}" destId="{BBBED566-2A64-49A6-B634-8A342C423EF4}" srcOrd="0" destOrd="0" presId="urn:microsoft.com/office/officeart/2018/2/layout/IconVerticalSolidList"/>
    <dgm:cxn modelId="{ACBD7D4C-1E71-47F6-BE6E-F10D466BB3F4}" type="presOf" srcId="{A75E80D7-5351-4B3E-9141-AAD223636B03}" destId="{7F66B269-7F8C-46D8-BBAB-C628FE7434C8}" srcOrd="0" destOrd="0" presId="urn:microsoft.com/office/officeart/2018/2/layout/IconVerticalSolidList"/>
    <dgm:cxn modelId="{400D3C51-3632-4BE7-95A1-2FAC557BF70E}" srcId="{A75E80D7-5351-4B3E-9141-AAD223636B03}" destId="{8DC96481-7199-4ADC-A5D9-646392CEA9A3}" srcOrd="2" destOrd="0" parTransId="{700A2FD5-FEAF-4706-A41A-5D206361D686}" sibTransId="{85DF577D-900A-458B-BB52-65AAAA90C466}"/>
    <dgm:cxn modelId="{1022579C-9982-405A-942B-98B7760798AC}" type="presOf" srcId="{387EF009-6455-44B9-A601-B996288498FC}" destId="{1CEFA707-D265-4930-BD5F-64D98EBDCAD2}" srcOrd="0" destOrd="0" presId="urn:microsoft.com/office/officeart/2018/2/layout/IconVerticalSolidList"/>
    <dgm:cxn modelId="{1926DCDE-F34A-4670-A6E7-A6C5DD56AAEE}" type="presOf" srcId="{5EC93A29-B668-4036-AF80-D088DE88BBA1}" destId="{5BF33EB2-837D-4FFD-B631-3F552E9C32A4}" srcOrd="0" destOrd="0" presId="urn:microsoft.com/office/officeart/2018/2/layout/IconVerticalSolidList"/>
    <dgm:cxn modelId="{2AD172E1-970B-41BB-9F6F-B64371EE38CF}" srcId="{A75E80D7-5351-4B3E-9141-AAD223636B03}" destId="{387EF009-6455-44B9-A601-B996288498FC}" srcOrd="1" destOrd="0" parTransId="{40028808-9F79-4E14-AE2A-2379FAB0032A}" sibTransId="{5FBA4463-90EB-4E88-8A04-DF30DC0D09A2}"/>
    <dgm:cxn modelId="{C7CD8FFB-A4C7-4153-9A03-474045639B5D}" srcId="{A75E80D7-5351-4B3E-9141-AAD223636B03}" destId="{5EC93A29-B668-4036-AF80-D088DE88BBA1}" srcOrd="0" destOrd="0" parTransId="{5302F18C-8D23-4142-8D5F-9B914D6C5B73}" sibTransId="{4D8196CA-5364-4586-AF28-2EBB9BED4F83}"/>
    <dgm:cxn modelId="{29B92F79-0E8E-400A-8A1C-B99D2EECBCBD}" type="presParOf" srcId="{7F66B269-7F8C-46D8-BBAB-C628FE7434C8}" destId="{0EE8E681-833A-43B1-B6B3-EC99AFC0886F}" srcOrd="0" destOrd="0" presId="urn:microsoft.com/office/officeart/2018/2/layout/IconVerticalSolidList"/>
    <dgm:cxn modelId="{2F7E7307-DA0F-4577-8B69-363C55E66650}" type="presParOf" srcId="{0EE8E681-833A-43B1-B6B3-EC99AFC0886F}" destId="{F03882CC-4629-46A0-B079-ED2A0B3761E0}" srcOrd="0" destOrd="0" presId="urn:microsoft.com/office/officeart/2018/2/layout/IconVerticalSolidList"/>
    <dgm:cxn modelId="{F5648C02-1B36-4B99-B251-1AA8F3D54FE2}" type="presParOf" srcId="{0EE8E681-833A-43B1-B6B3-EC99AFC0886F}" destId="{368384B4-E03D-402D-B926-BAE7FE596424}" srcOrd="1" destOrd="0" presId="urn:microsoft.com/office/officeart/2018/2/layout/IconVerticalSolidList"/>
    <dgm:cxn modelId="{C629EF77-D51B-496A-A3E3-56E550D2E4C2}" type="presParOf" srcId="{0EE8E681-833A-43B1-B6B3-EC99AFC0886F}" destId="{BC7B37A9-0EC1-43B0-A3A9-EAEFE915B3B8}" srcOrd="2" destOrd="0" presId="urn:microsoft.com/office/officeart/2018/2/layout/IconVerticalSolidList"/>
    <dgm:cxn modelId="{574110AF-9C8A-41C7-B868-A45CC13B3999}" type="presParOf" srcId="{0EE8E681-833A-43B1-B6B3-EC99AFC0886F}" destId="{5BF33EB2-837D-4FFD-B631-3F552E9C32A4}" srcOrd="3" destOrd="0" presId="urn:microsoft.com/office/officeart/2018/2/layout/IconVerticalSolidList"/>
    <dgm:cxn modelId="{2AC4867B-90A7-4481-87B6-0194F2258A8A}" type="presParOf" srcId="{7F66B269-7F8C-46D8-BBAB-C628FE7434C8}" destId="{ED3CB102-C2AD-4F54-BB77-3E925A4BDD42}" srcOrd="1" destOrd="0" presId="urn:microsoft.com/office/officeart/2018/2/layout/IconVerticalSolidList"/>
    <dgm:cxn modelId="{15E89B10-7253-42A3-829F-5BD2742DEF60}" type="presParOf" srcId="{7F66B269-7F8C-46D8-BBAB-C628FE7434C8}" destId="{EDFBB2D9-75A0-4EFC-9E6D-54C4086DF632}" srcOrd="2" destOrd="0" presId="urn:microsoft.com/office/officeart/2018/2/layout/IconVerticalSolidList"/>
    <dgm:cxn modelId="{4044D321-A49C-44BC-9AB7-C4F5ABEB75CD}" type="presParOf" srcId="{EDFBB2D9-75A0-4EFC-9E6D-54C4086DF632}" destId="{F1D91BE9-0C42-4A90-B30C-1EA78E628D50}" srcOrd="0" destOrd="0" presId="urn:microsoft.com/office/officeart/2018/2/layout/IconVerticalSolidList"/>
    <dgm:cxn modelId="{C23AC4B8-5011-449D-A31F-278112098AF3}" type="presParOf" srcId="{EDFBB2D9-75A0-4EFC-9E6D-54C4086DF632}" destId="{2C102A98-89DE-4152-8DF6-7BF0AE52BE55}" srcOrd="1" destOrd="0" presId="urn:microsoft.com/office/officeart/2018/2/layout/IconVerticalSolidList"/>
    <dgm:cxn modelId="{5409451A-98BA-4BED-9AE7-1D3A5A08E896}" type="presParOf" srcId="{EDFBB2D9-75A0-4EFC-9E6D-54C4086DF632}" destId="{24ED88F6-6370-4D4D-BF38-640C938F1D62}" srcOrd="2" destOrd="0" presId="urn:microsoft.com/office/officeart/2018/2/layout/IconVerticalSolidList"/>
    <dgm:cxn modelId="{A0ACA85F-4901-42B6-8376-9780D37D67DD}" type="presParOf" srcId="{EDFBB2D9-75A0-4EFC-9E6D-54C4086DF632}" destId="{1CEFA707-D265-4930-BD5F-64D98EBDCAD2}" srcOrd="3" destOrd="0" presId="urn:microsoft.com/office/officeart/2018/2/layout/IconVerticalSolidList"/>
    <dgm:cxn modelId="{2E2CFD6E-F8E2-41BD-91E5-935107F4DEF4}" type="presParOf" srcId="{7F66B269-7F8C-46D8-BBAB-C628FE7434C8}" destId="{A32B656F-A67F-4ADB-B550-286809E27782}" srcOrd="3" destOrd="0" presId="urn:microsoft.com/office/officeart/2018/2/layout/IconVerticalSolidList"/>
    <dgm:cxn modelId="{4D630833-EA81-475B-8376-C0739AEC215A}" type="presParOf" srcId="{7F66B269-7F8C-46D8-BBAB-C628FE7434C8}" destId="{FACBA259-C48F-48C9-ADC5-2C7ED175B25F}" srcOrd="4" destOrd="0" presId="urn:microsoft.com/office/officeart/2018/2/layout/IconVerticalSolidList"/>
    <dgm:cxn modelId="{F17F04F0-04F5-428A-A112-E17F30C3E2E7}" type="presParOf" srcId="{FACBA259-C48F-48C9-ADC5-2C7ED175B25F}" destId="{0B0D39E4-5EEB-437E-B99E-6353D6231E35}" srcOrd="0" destOrd="0" presId="urn:microsoft.com/office/officeart/2018/2/layout/IconVerticalSolidList"/>
    <dgm:cxn modelId="{6849A977-2E77-4A03-A676-6FC9DD239A4E}" type="presParOf" srcId="{FACBA259-C48F-48C9-ADC5-2C7ED175B25F}" destId="{F915111E-41F4-46AD-A86E-54A25981AEE4}" srcOrd="1" destOrd="0" presId="urn:microsoft.com/office/officeart/2018/2/layout/IconVerticalSolidList"/>
    <dgm:cxn modelId="{1417CECF-D25A-4016-AF3B-D413E62FF6B3}" type="presParOf" srcId="{FACBA259-C48F-48C9-ADC5-2C7ED175B25F}" destId="{7DC95CB4-F63D-43B3-A8DA-406FB06BAAFF}" srcOrd="2" destOrd="0" presId="urn:microsoft.com/office/officeart/2018/2/layout/IconVerticalSolidList"/>
    <dgm:cxn modelId="{C82E7063-9927-42DF-A795-C428C7BF1A20}" type="presParOf" srcId="{FACBA259-C48F-48C9-ADC5-2C7ED175B25F}" destId="{BBBED566-2A64-49A6-B634-8A342C423E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882CC-4629-46A0-B079-ED2A0B3761E0}">
      <dsp:nvSpPr>
        <dsp:cNvPr id="0" name=""/>
        <dsp:cNvSpPr/>
      </dsp:nvSpPr>
      <dsp:spPr>
        <a:xfrm>
          <a:off x="-114196" y="7893"/>
          <a:ext cx="6628804" cy="14182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384B4-E03D-402D-B926-BAE7FE596424}">
      <dsp:nvSpPr>
        <dsp:cNvPr id="0" name=""/>
        <dsp:cNvSpPr/>
      </dsp:nvSpPr>
      <dsp:spPr>
        <a:xfrm>
          <a:off x="314817" y="326994"/>
          <a:ext cx="780024" cy="780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F33EB2-837D-4FFD-B631-3F552E9C32A4}">
      <dsp:nvSpPr>
        <dsp:cNvPr id="0" name=""/>
        <dsp:cNvSpPr/>
      </dsp:nvSpPr>
      <dsp:spPr>
        <a:xfrm>
          <a:off x="1523855" y="7893"/>
          <a:ext cx="4987547" cy="1418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96" tIns="150096" rIns="150096" bIns="150096" numCol="1" spcCol="1270" anchor="ctr" anchorCtr="0">
          <a:noAutofit/>
        </a:bodyPr>
        <a:lstStyle/>
        <a:p>
          <a:pPr marL="0" lvl="0" indent="0" algn="l" defTabSz="844550">
            <a:lnSpc>
              <a:spcPct val="90000"/>
            </a:lnSpc>
            <a:spcBef>
              <a:spcPct val="0"/>
            </a:spcBef>
            <a:spcAft>
              <a:spcPct val="35000"/>
            </a:spcAft>
            <a:buNone/>
          </a:pPr>
          <a:r>
            <a:rPr lang="en-US" sz="1900" kern="1200" dirty="0"/>
            <a:t>Please email </a:t>
          </a:r>
          <a:r>
            <a:rPr lang="en-US" sz="1900" kern="1200" dirty="0">
              <a:solidFill>
                <a:schemeClr val="bg1"/>
              </a:solidFill>
            </a:rPr>
            <a:t>aneswood@cclponline.org </a:t>
          </a:r>
          <a:r>
            <a:rPr lang="en-US" sz="1900" kern="1200" dirty="0"/>
            <a:t>with questions about the webinar and CCLP’s future work on SNAP advocacy. </a:t>
          </a:r>
        </a:p>
      </dsp:txBody>
      <dsp:txXfrm>
        <a:off x="1523855" y="7893"/>
        <a:ext cx="4987547" cy="1418226"/>
      </dsp:txXfrm>
    </dsp:sp>
    <dsp:sp modelId="{F1D91BE9-0C42-4A90-B30C-1EA78E628D50}">
      <dsp:nvSpPr>
        <dsp:cNvPr id="0" name=""/>
        <dsp:cNvSpPr/>
      </dsp:nvSpPr>
      <dsp:spPr>
        <a:xfrm>
          <a:off x="-114196" y="1780677"/>
          <a:ext cx="6628804" cy="14182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02A98-89DE-4152-8DF6-7BF0AE52BE55}">
      <dsp:nvSpPr>
        <dsp:cNvPr id="0" name=""/>
        <dsp:cNvSpPr/>
      </dsp:nvSpPr>
      <dsp:spPr>
        <a:xfrm>
          <a:off x="314817" y="2099778"/>
          <a:ext cx="780024" cy="780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EFA707-D265-4930-BD5F-64D98EBDCAD2}">
      <dsp:nvSpPr>
        <dsp:cNvPr id="0" name=""/>
        <dsp:cNvSpPr/>
      </dsp:nvSpPr>
      <dsp:spPr>
        <a:xfrm>
          <a:off x="1523855" y="1780677"/>
          <a:ext cx="4987547" cy="1418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96" tIns="150096" rIns="150096" bIns="150096" numCol="1" spcCol="1270" anchor="ctr" anchorCtr="0">
          <a:noAutofit/>
        </a:bodyPr>
        <a:lstStyle/>
        <a:p>
          <a:pPr marL="0" lvl="0" indent="0" algn="l" defTabSz="844550">
            <a:lnSpc>
              <a:spcPct val="90000"/>
            </a:lnSpc>
            <a:spcBef>
              <a:spcPct val="0"/>
            </a:spcBef>
            <a:spcAft>
              <a:spcPct val="35000"/>
            </a:spcAft>
            <a:buNone/>
          </a:pPr>
          <a:r>
            <a:rPr lang="en-US" sz="1900" kern="1200" dirty="0"/>
            <a:t>Learn more about Colorado Center on Law and Policy and how to support us at </a:t>
          </a:r>
          <a:r>
            <a:rPr lang="en-US" sz="19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www.cclponline.org</a:t>
          </a:r>
          <a:r>
            <a:rPr lang="en-US" sz="1900" kern="1200" dirty="0">
              <a:solidFill>
                <a:schemeClr val="bg1"/>
              </a:solidFill>
            </a:rPr>
            <a:t> </a:t>
          </a:r>
        </a:p>
      </dsp:txBody>
      <dsp:txXfrm>
        <a:off x="1523855" y="1780677"/>
        <a:ext cx="4987547" cy="1418226"/>
      </dsp:txXfrm>
    </dsp:sp>
    <dsp:sp modelId="{0B0D39E4-5EEB-437E-B99E-6353D6231E35}">
      <dsp:nvSpPr>
        <dsp:cNvPr id="0" name=""/>
        <dsp:cNvSpPr/>
      </dsp:nvSpPr>
      <dsp:spPr>
        <a:xfrm>
          <a:off x="-114196" y="3561354"/>
          <a:ext cx="6628804" cy="14182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5111E-41F4-46AD-A86E-54A25981AEE4}">
      <dsp:nvSpPr>
        <dsp:cNvPr id="0" name=""/>
        <dsp:cNvSpPr/>
      </dsp:nvSpPr>
      <dsp:spPr>
        <a:xfrm>
          <a:off x="314817" y="3872561"/>
          <a:ext cx="780024" cy="780024"/>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BED566-2A64-49A6-B634-8A342C423EF4}">
      <dsp:nvSpPr>
        <dsp:cNvPr id="0" name=""/>
        <dsp:cNvSpPr/>
      </dsp:nvSpPr>
      <dsp:spPr>
        <a:xfrm>
          <a:off x="1292259" y="3553460"/>
          <a:ext cx="5450741" cy="1418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96" tIns="150096" rIns="150096" bIns="150096"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 Follow us on </a:t>
          </a:r>
          <a:r>
            <a:rPr lang="en-US" sz="1900" u="sng" kern="1200" dirty="0">
              <a:solidFill>
                <a:schemeClr val="bg1"/>
              </a:solidFill>
            </a:rPr>
            <a:t>Twitter @</a:t>
          </a:r>
          <a:r>
            <a:rPr lang="en-US" sz="1900" u="sng" kern="1200" dirty="0" err="1">
              <a:solidFill>
                <a:schemeClr val="bg1"/>
              </a:solidFill>
            </a:rPr>
            <a:t>CCLPNews</a:t>
          </a:r>
          <a:endParaRPr lang="en-US" sz="1900" u="sng" kern="1200" dirty="0">
            <a:solidFill>
              <a:schemeClr val="bg1"/>
            </a:solidFill>
          </a:endParaRPr>
        </a:p>
        <a:p>
          <a:pPr marL="0" lvl="0" indent="0" algn="l" defTabSz="844550">
            <a:lnSpc>
              <a:spcPct val="90000"/>
            </a:lnSpc>
            <a:spcBef>
              <a:spcPct val="0"/>
            </a:spcBef>
            <a:spcAft>
              <a:spcPct val="35000"/>
            </a:spcAft>
            <a:buNone/>
          </a:pPr>
          <a:r>
            <a:rPr lang="en-US" sz="1900" u="none" kern="1200" dirty="0">
              <a:solidFill>
                <a:schemeClr val="bg1"/>
              </a:solidFill>
            </a:rPr>
            <a:t>* Follow us on </a:t>
          </a:r>
          <a:r>
            <a:rPr lang="en-US" sz="1900" u="sng" kern="1200" dirty="0">
              <a:solidFill>
                <a:schemeClr val="bg1"/>
              </a:solidFill>
            </a:rPr>
            <a:t>Facebook @</a:t>
          </a:r>
          <a:r>
            <a:rPr lang="en-US" sz="1900" u="sng" kern="1200" dirty="0" err="1">
              <a:solidFill>
                <a:schemeClr val="bg1"/>
              </a:solidFill>
            </a:rPr>
            <a:t>cclponline</a:t>
          </a:r>
          <a:br>
            <a:rPr lang="en-US" sz="1900" u="sng" kern="1200" dirty="0">
              <a:solidFill>
                <a:schemeClr val="bg1"/>
              </a:solidFill>
            </a:rPr>
          </a:br>
          <a:r>
            <a:rPr lang="en-US" sz="1900" u="none" kern="1200" dirty="0">
              <a:solidFill>
                <a:schemeClr val="bg1"/>
              </a:solidFill>
            </a:rPr>
            <a:t>* Contact </a:t>
          </a:r>
          <a:r>
            <a:rPr lang="en-US" sz="1900" u="none" kern="1200" dirty="0">
              <a:solidFill>
                <a:schemeClr val="bg1"/>
              </a:solidFill>
              <a:hlinkClick xmlns:r="http://schemas.openxmlformats.org/officeDocument/2006/relationships" r:id="rId7"/>
            </a:rPr>
            <a:t>bmook@cclponline.org</a:t>
          </a:r>
          <a:r>
            <a:rPr lang="en-US" sz="1900" u="none" kern="1200" dirty="0">
              <a:solidFill>
                <a:schemeClr val="bg1"/>
              </a:solidFill>
            </a:rPr>
            <a:t> for email alerts</a:t>
          </a:r>
        </a:p>
      </dsp:txBody>
      <dsp:txXfrm>
        <a:off x="1292259" y="3553460"/>
        <a:ext cx="5450741" cy="14182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F8CD63-8649-4C71-862A-70840B02A4E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63257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8CD63-8649-4C71-862A-70840B02A4E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2497149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8CD63-8649-4C71-862A-70840B02A4E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8D2B-7EF3-4091-A533-3F4697B15C3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63474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8CD63-8649-4C71-862A-70840B02A4E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2595162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8CD63-8649-4C71-862A-70840B02A4E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8D2B-7EF3-4091-A533-3F4697B15C3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2321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8CD63-8649-4C71-862A-70840B02A4E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1339646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8CD63-8649-4C71-862A-70840B02A4E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2124784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8CD63-8649-4C71-862A-70840B02A4E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131938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8CD63-8649-4C71-862A-70840B02A4E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180394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8CD63-8649-4C71-862A-70840B02A4E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302783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F8CD63-8649-4C71-862A-70840B02A4E1}"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207252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F8CD63-8649-4C71-862A-70840B02A4E1}"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187048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F8CD63-8649-4C71-862A-70840B02A4E1}"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298963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8CD63-8649-4C71-862A-70840B02A4E1}" type="datetimeFigureOut">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315415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F8CD63-8649-4C71-862A-70840B02A4E1}"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429385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F8CD63-8649-4C71-862A-70840B02A4E1}"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08D2B-7EF3-4091-A533-3F4697B15C39}" type="slidenum">
              <a:rPr lang="en-US" smtClean="0"/>
              <a:t>‹#›</a:t>
            </a:fld>
            <a:endParaRPr lang="en-US"/>
          </a:p>
        </p:txBody>
      </p:sp>
    </p:spTree>
    <p:extLst>
      <p:ext uri="{BB962C8B-B14F-4D97-AF65-F5344CB8AC3E}">
        <p14:creationId xmlns:p14="http://schemas.microsoft.com/office/powerpoint/2010/main" val="13384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F8CD63-8649-4C71-862A-70840B02A4E1}" type="datetimeFigureOut">
              <a:rPr lang="en-US" smtClean="0"/>
              <a:t>5/13/2020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F508D2B-7EF3-4091-A533-3F4697B15C39}" type="slidenum">
              <a:rPr lang="en-US" smtClean="0"/>
              <a:t>‹#›</a:t>
            </a:fld>
            <a:endParaRPr lang="en-US"/>
          </a:p>
        </p:txBody>
      </p:sp>
    </p:spTree>
    <p:extLst>
      <p:ext uri="{BB962C8B-B14F-4D97-AF65-F5344CB8AC3E}">
        <p14:creationId xmlns:p14="http://schemas.microsoft.com/office/powerpoint/2010/main" val="18874579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6E6C-CF36-4639-8BBE-0F6A8F796BFE}"/>
              </a:ext>
            </a:extLst>
          </p:cNvPr>
          <p:cNvSpPr>
            <a:spLocks noGrp="1"/>
          </p:cNvSpPr>
          <p:nvPr>
            <p:ph type="title"/>
          </p:nvPr>
        </p:nvSpPr>
        <p:spPr>
          <a:xfrm>
            <a:off x="1049098" y="3588274"/>
            <a:ext cx="7577666" cy="538018"/>
          </a:xfrm>
        </p:spPr>
        <p:txBody>
          <a:bodyPr>
            <a:noAutofit/>
          </a:bodyPr>
          <a:lstStyle/>
          <a:p>
            <a:pPr algn="ctr"/>
            <a:r>
              <a:rPr lang="en-US" sz="5400" dirty="0"/>
              <a:t>Public Charge: </a:t>
            </a:r>
            <a:br>
              <a:rPr lang="en-US" sz="5400" dirty="0"/>
            </a:br>
            <a:r>
              <a:rPr lang="en-US" sz="5400" dirty="0"/>
              <a:t>Facts and Fiction </a:t>
            </a:r>
          </a:p>
        </p:txBody>
      </p:sp>
      <p:pic>
        <p:nvPicPr>
          <p:cNvPr id="5" name="Picture 4" descr="A screenshot of a cell phone&#10;&#10;Description automatically generated">
            <a:extLst>
              <a:ext uri="{FF2B5EF4-FFF2-40B4-BE49-F238E27FC236}">
                <a16:creationId xmlns:a16="http://schemas.microsoft.com/office/drawing/2014/main" id="{A1013535-B942-4BB9-BF7D-82C7BAE0B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378" y="803984"/>
            <a:ext cx="3171106" cy="2196734"/>
          </a:xfrm>
          <a:prstGeom prst="rect">
            <a:avLst/>
          </a:prstGeom>
        </p:spPr>
      </p:pic>
      <p:sp>
        <p:nvSpPr>
          <p:cNvPr id="6" name="Rectangle 5">
            <a:extLst>
              <a:ext uri="{FF2B5EF4-FFF2-40B4-BE49-F238E27FC236}">
                <a16:creationId xmlns:a16="http://schemas.microsoft.com/office/drawing/2014/main" id="{7A379F4A-E594-4323-B739-AAFFCC3D987C}"/>
              </a:ext>
            </a:extLst>
          </p:cNvPr>
          <p:cNvSpPr/>
          <p:nvPr/>
        </p:nvSpPr>
        <p:spPr>
          <a:xfrm>
            <a:off x="3252378" y="203254"/>
            <a:ext cx="3996094" cy="369332"/>
          </a:xfrm>
          <a:prstGeom prst="rect">
            <a:avLst/>
          </a:prstGeom>
        </p:spPr>
        <p:txBody>
          <a:bodyPr wrap="square">
            <a:spAutoFit/>
          </a:bodyPr>
          <a:lstStyle/>
          <a:p>
            <a:r>
              <a:rPr lang="en-US" b="1" i="1" dirty="0"/>
              <a:t>Lunch-Hour Webinar Series</a:t>
            </a:r>
          </a:p>
        </p:txBody>
      </p:sp>
      <p:pic>
        <p:nvPicPr>
          <p:cNvPr id="8" name="Picture 7">
            <a:extLst>
              <a:ext uri="{FF2B5EF4-FFF2-40B4-BE49-F238E27FC236}">
                <a16:creationId xmlns:a16="http://schemas.microsoft.com/office/drawing/2014/main" id="{DFC888CD-BAA8-467A-8B06-72DFB49915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73673" y="86961"/>
            <a:ext cx="1702825" cy="2196734"/>
          </a:xfrm>
          <a:prstGeom prst="rect">
            <a:avLst/>
          </a:prstGeom>
        </p:spPr>
      </p:pic>
      <p:sp>
        <p:nvSpPr>
          <p:cNvPr id="9" name="Rectangle 8">
            <a:extLst>
              <a:ext uri="{FF2B5EF4-FFF2-40B4-BE49-F238E27FC236}">
                <a16:creationId xmlns:a16="http://schemas.microsoft.com/office/drawing/2014/main" id="{C0CD1022-CD24-4A4C-80E0-614406B68DC2}"/>
              </a:ext>
            </a:extLst>
          </p:cNvPr>
          <p:cNvSpPr/>
          <p:nvPr/>
        </p:nvSpPr>
        <p:spPr>
          <a:xfrm>
            <a:off x="9862512" y="2283695"/>
            <a:ext cx="2329488" cy="1477328"/>
          </a:xfrm>
          <a:prstGeom prst="rect">
            <a:avLst/>
          </a:prstGeom>
        </p:spPr>
        <p:txBody>
          <a:bodyPr wrap="square">
            <a:spAutoFit/>
          </a:bodyPr>
          <a:lstStyle/>
          <a:p>
            <a:r>
              <a:rPr lang="en-US" b="1" dirty="0"/>
              <a:t>Allison Neswood, Esq.</a:t>
            </a:r>
            <a:br>
              <a:rPr lang="en-US" b="1" dirty="0"/>
            </a:br>
            <a:r>
              <a:rPr lang="en-US" i="1" dirty="0"/>
              <a:t>Deputy Director of Strategic Priorities- CCLP</a:t>
            </a:r>
          </a:p>
        </p:txBody>
      </p:sp>
      <p:pic>
        <p:nvPicPr>
          <p:cNvPr id="11" name="Picture 10">
            <a:extLst>
              <a:ext uri="{FF2B5EF4-FFF2-40B4-BE49-F238E27FC236}">
                <a16:creationId xmlns:a16="http://schemas.microsoft.com/office/drawing/2014/main" id="{700AA28F-7F8E-470D-A084-D0636C69732C}"/>
              </a:ext>
            </a:extLst>
          </p:cNvPr>
          <p:cNvPicPr>
            <a:picLocks noChangeAspect="1"/>
          </p:cNvPicPr>
          <p:nvPr/>
        </p:nvPicPr>
        <p:blipFill rotWithShape="1">
          <a:blip r:embed="rId4">
            <a:extLst>
              <a:ext uri="{28A0092B-C50C-407E-A947-70E740481C1C}">
                <a14:useLocalDpi xmlns:a14="http://schemas.microsoft.com/office/drawing/2010/main" val="0"/>
              </a:ext>
            </a:extLst>
          </a:blip>
          <a:srcRect l="11055" r="11799"/>
          <a:stretch/>
        </p:blipFill>
        <p:spPr>
          <a:xfrm>
            <a:off x="9972758" y="3891000"/>
            <a:ext cx="1576587" cy="2043670"/>
          </a:xfrm>
          <a:prstGeom prst="rect">
            <a:avLst/>
          </a:prstGeom>
        </p:spPr>
      </p:pic>
      <p:sp>
        <p:nvSpPr>
          <p:cNvPr id="12" name="Rectangle 11">
            <a:extLst>
              <a:ext uri="{FF2B5EF4-FFF2-40B4-BE49-F238E27FC236}">
                <a16:creationId xmlns:a16="http://schemas.microsoft.com/office/drawing/2014/main" id="{5B7779CE-E1D0-4DBE-8379-1B955C95AD13}"/>
              </a:ext>
            </a:extLst>
          </p:cNvPr>
          <p:cNvSpPr/>
          <p:nvPr/>
        </p:nvSpPr>
        <p:spPr>
          <a:xfrm>
            <a:off x="9873673" y="5934670"/>
            <a:ext cx="2329488" cy="1200329"/>
          </a:xfrm>
          <a:prstGeom prst="rect">
            <a:avLst/>
          </a:prstGeom>
        </p:spPr>
        <p:txBody>
          <a:bodyPr wrap="square">
            <a:spAutoFit/>
          </a:bodyPr>
          <a:lstStyle/>
          <a:p>
            <a:r>
              <a:rPr lang="en-US" b="1" dirty="0"/>
              <a:t>Bob Mook</a:t>
            </a:r>
            <a:br>
              <a:rPr lang="en-US" b="1" dirty="0"/>
            </a:br>
            <a:r>
              <a:rPr lang="en-US" i="1" dirty="0"/>
              <a:t>Communications Director - CCLP</a:t>
            </a:r>
            <a:br>
              <a:rPr lang="en-US" b="1" dirty="0"/>
            </a:br>
            <a:endParaRPr lang="en-US" dirty="0"/>
          </a:p>
        </p:txBody>
      </p:sp>
    </p:spTree>
    <p:extLst>
      <p:ext uri="{BB962C8B-B14F-4D97-AF65-F5344CB8AC3E}">
        <p14:creationId xmlns:p14="http://schemas.microsoft.com/office/powerpoint/2010/main" val="3984419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163432" y="514137"/>
            <a:ext cx="10783968" cy="1124163"/>
          </a:xfrm>
        </p:spPr>
        <p:txBody>
          <a:bodyPr>
            <a:normAutofit/>
          </a:bodyPr>
          <a:lstStyle/>
          <a:p>
            <a:r>
              <a:rPr lang="en-US" sz="4800" dirty="0"/>
              <a:t>Public charge test - Negative factors</a:t>
            </a:r>
          </a:p>
        </p:txBody>
      </p:sp>
      <p:sp>
        <p:nvSpPr>
          <p:cNvPr id="7" name="Content Placeholder 2">
            <a:extLst>
              <a:ext uri="{FF2B5EF4-FFF2-40B4-BE49-F238E27FC236}">
                <a16:creationId xmlns:a16="http://schemas.microsoft.com/office/drawing/2014/main" id="{34116E5A-72E5-4F9A-8DF9-53C5EBB5CBA8}"/>
              </a:ext>
            </a:extLst>
          </p:cNvPr>
          <p:cNvSpPr txBox="1">
            <a:spLocks/>
          </p:cNvSpPr>
          <p:nvPr/>
        </p:nvSpPr>
        <p:spPr>
          <a:xfrm>
            <a:off x="321258" y="1638299"/>
            <a:ext cx="9882916" cy="55907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1200"/>
              </a:spcAft>
            </a:pPr>
            <a:r>
              <a:rPr lang="en-US" sz="2800" dirty="0"/>
              <a:t>Having a household income at or below 125% of the federal poverty level ($27,150/year for a family of 3)</a:t>
            </a:r>
          </a:p>
          <a:p>
            <a:pPr>
              <a:spcAft>
                <a:spcPts val="1200"/>
              </a:spcAft>
            </a:pPr>
            <a:r>
              <a:rPr lang="en-US" sz="2800" dirty="0"/>
              <a:t>Having a serious health condition without the ability to cover likely costs</a:t>
            </a:r>
          </a:p>
          <a:p>
            <a:pPr>
              <a:spcAft>
                <a:spcPts val="1200"/>
              </a:spcAft>
            </a:pPr>
            <a:r>
              <a:rPr lang="en-US" sz="2800" dirty="0"/>
              <a:t>Being unable to demonstrate English-language proficiency</a:t>
            </a:r>
          </a:p>
          <a:p>
            <a:pPr>
              <a:spcAft>
                <a:spcPts val="1200"/>
              </a:spcAft>
            </a:pPr>
            <a:r>
              <a:rPr lang="en-US" sz="2800" dirty="0"/>
              <a:t>Being over 55 or under 18</a:t>
            </a:r>
          </a:p>
          <a:p>
            <a:pPr>
              <a:spcAft>
                <a:spcPts val="1200"/>
              </a:spcAft>
            </a:pPr>
            <a:r>
              <a:rPr lang="en-US" sz="2800" dirty="0"/>
              <a:t>Having a bad credit score</a:t>
            </a:r>
          </a:p>
          <a:p>
            <a:endParaRPr lang="en-US" sz="3200" dirty="0"/>
          </a:p>
          <a:p>
            <a:endParaRPr lang="en-US" sz="3200" dirty="0"/>
          </a:p>
          <a:p>
            <a:endParaRPr lang="en-US" sz="3200" dirty="0"/>
          </a:p>
        </p:txBody>
      </p:sp>
    </p:spTree>
    <p:extLst>
      <p:ext uri="{BB962C8B-B14F-4D97-AF65-F5344CB8AC3E}">
        <p14:creationId xmlns:p14="http://schemas.microsoft.com/office/powerpoint/2010/main" val="74498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202910" y="539537"/>
            <a:ext cx="12892168" cy="1101969"/>
          </a:xfrm>
        </p:spPr>
        <p:txBody>
          <a:bodyPr>
            <a:normAutofit/>
          </a:bodyPr>
          <a:lstStyle/>
          <a:p>
            <a:r>
              <a:rPr lang="en-US" sz="4800" dirty="0"/>
              <a:t>Public charge test – Positive factors</a:t>
            </a:r>
          </a:p>
        </p:txBody>
      </p:sp>
      <p:pic>
        <p:nvPicPr>
          <p:cNvPr id="5" name="Picture 4">
            <a:extLst>
              <a:ext uri="{FF2B5EF4-FFF2-40B4-BE49-F238E27FC236}">
                <a16:creationId xmlns:a16="http://schemas.microsoft.com/office/drawing/2014/main" id="{AA6F464C-E5AA-42ED-9D35-D33630CBE2A5}"/>
              </a:ext>
            </a:extLst>
          </p:cNvPr>
          <p:cNvPicPr>
            <a:picLocks noChangeAspect="1"/>
          </p:cNvPicPr>
          <p:nvPr/>
        </p:nvPicPr>
        <p:blipFill rotWithShape="1">
          <a:blip r:embed="rId2">
            <a:extLst>
              <a:ext uri="{28A0092B-C50C-407E-A947-70E740481C1C}">
                <a14:useLocalDpi xmlns:a14="http://schemas.microsoft.com/office/drawing/2010/main" val="0"/>
              </a:ext>
            </a:extLst>
          </a:blip>
          <a:srcRect b="15408"/>
          <a:stretch/>
        </p:blipFill>
        <p:spPr>
          <a:xfrm>
            <a:off x="6232922" y="4023945"/>
            <a:ext cx="3185617" cy="2694779"/>
          </a:xfrm>
          <a:prstGeom prst="rect">
            <a:avLst/>
          </a:prstGeom>
        </p:spPr>
      </p:pic>
      <p:sp>
        <p:nvSpPr>
          <p:cNvPr id="7" name="Content Placeholder 2">
            <a:extLst>
              <a:ext uri="{FF2B5EF4-FFF2-40B4-BE49-F238E27FC236}">
                <a16:creationId xmlns:a16="http://schemas.microsoft.com/office/drawing/2014/main" id="{34116E5A-72E5-4F9A-8DF9-53C5EBB5CBA8}"/>
              </a:ext>
            </a:extLst>
          </p:cNvPr>
          <p:cNvSpPr txBox="1">
            <a:spLocks/>
          </p:cNvSpPr>
          <p:nvPr/>
        </p:nvSpPr>
        <p:spPr>
          <a:xfrm>
            <a:off x="335061" y="1818042"/>
            <a:ext cx="9380439" cy="38276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1200"/>
              </a:spcAft>
            </a:pPr>
            <a:r>
              <a:rPr lang="en-US" sz="2800" dirty="0"/>
              <a:t>Having a household income at or above 250% of the federal poverty level ($65,500/year for a family of 3)</a:t>
            </a:r>
          </a:p>
          <a:p>
            <a:pPr>
              <a:spcAft>
                <a:spcPts val="1200"/>
              </a:spcAft>
            </a:pPr>
            <a:r>
              <a:rPr lang="en-US" sz="2800" dirty="0"/>
              <a:t>Having private, unsubsidized health insurance coverage (employer-subsidized coverage counts)</a:t>
            </a:r>
          </a:p>
          <a:p>
            <a:pPr>
              <a:spcAft>
                <a:spcPts val="1200"/>
              </a:spcAft>
            </a:pPr>
            <a:r>
              <a:rPr lang="en-US" sz="2800" dirty="0"/>
              <a:t>Being working age (18 to 55) </a:t>
            </a:r>
          </a:p>
        </p:txBody>
      </p:sp>
    </p:spTree>
    <p:extLst>
      <p:ext uri="{BB962C8B-B14F-4D97-AF65-F5344CB8AC3E}">
        <p14:creationId xmlns:p14="http://schemas.microsoft.com/office/powerpoint/2010/main" val="8543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0" y="538561"/>
            <a:ext cx="10339468" cy="947339"/>
          </a:xfrm>
        </p:spPr>
        <p:txBody>
          <a:bodyPr>
            <a:normAutofit/>
          </a:bodyPr>
          <a:lstStyle/>
          <a:p>
            <a:r>
              <a:rPr lang="en-US" sz="4800" dirty="0"/>
              <a:t>Public charge test - Public benefits</a:t>
            </a:r>
          </a:p>
        </p:txBody>
      </p:sp>
      <p:sp>
        <p:nvSpPr>
          <p:cNvPr id="3" name="Content Placeholder 2">
            <a:extLst>
              <a:ext uri="{FF2B5EF4-FFF2-40B4-BE49-F238E27FC236}">
                <a16:creationId xmlns:a16="http://schemas.microsoft.com/office/drawing/2014/main" id="{43A328EC-E60D-4FBF-AB2D-B816FDA26038}"/>
              </a:ext>
            </a:extLst>
          </p:cNvPr>
          <p:cNvSpPr>
            <a:spLocks noGrp="1"/>
          </p:cNvSpPr>
          <p:nvPr>
            <p:ph idx="1"/>
          </p:nvPr>
        </p:nvSpPr>
        <p:spPr>
          <a:xfrm>
            <a:off x="335062" y="1817077"/>
            <a:ext cx="8415238" cy="4349962"/>
          </a:xfrm>
        </p:spPr>
        <p:txBody>
          <a:bodyPr>
            <a:noAutofit/>
          </a:bodyPr>
          <a:lstStyle/>
          <a:p>
            <a:pPr>
              <a:spcAft>
                <a:spcPts val="1200"/>
              </a:spcAft>
            </a:pPr>
            <a:r>
              <a:rPr lang="en-US" sz="2800" dirty="0"/>
              <a:t>Medicaid (with exceptions)</a:t>
            </a:r>
          </a:p>
          <a:p>
            <a:pPr>
              <a:spcAft>
                <a:spcPts val="1200"/>
              </a:spcAft>
            </a:pPr>
            <a:r>
              <a:rPr lang="en-US" sz="2800" dirty="0"/>
              <a:t>Supplemental Nutrition Assistance program (SNAP or “food stamps”)</a:t>
            </a:r>
          </a:p>
          <a:p>
            <a:pPr>
              <a:spcAft>
                <a:spcPts val="1200"/>
              </a:spcAft>
            </a:pPr>
            <a:r>
              <a:rPr lang="en-US" sz="2800" dirty="0"/>
              <a:t>Federal housing assistance (public housing and Section 8 benefits)</a:t>
            </a:r>
          </a:p>
          <a:p>
            <a:pPr>
              <a:spcAft>
                <a:spcPts val="1200"/>
              </a:spcAft>
            </a:pPr>
            <a:r>
              <a:rPr lang="en-US" sz="2800" dirty="0"/>
              <a:t>Cash assistance </a:t>
            </a:r>
            <a:r>
              <a:rPr lang="en-US" sz="2800" i="1" dirty="0"/>
              <a:t>for income maintenance</a:t>
            </a:r>
            <a:endParaRPr lang="en-US" sz="2800" dirty="0"/>
          </a:p>
          <a:p>
            <a:endParaRPr lang="en-US" sz="3200" dirty="0"/>
          </a:p>
          <a:p>
            <a:endParaRPr lang="en-US" sz="3200" dirty="0"/>
          </a:p>
        </p:txBody>
      </p:sp>
      <p:pic>
        <p:nvPicPr>
          <p:cNvPr id="6" name="Picture 5" descr="A close up of a logo&#10;&#10;Description automatically generated">
            <a:extLst>
              <a:ext uri="{FF2B5EF4-FFF2-40B4-BE49-F238E27FC236}">
                <a16:creationId xmlns:a16="http://schemas.microsoft.com/office/drawing/2014/main" id="{3C6BC8A8-1978-48AC-818D-199464AC8410}"/>
              </a:ext>
            </a:extLst>
          </p:cNvPr>
          <p:cNvPicPr>
            <a:picLocks noChangeAspect="1"/>
          </p:cNvPicPr>
          <p:nvPr/>
        </p:nvPicPr>
        <p:blipFill rotWithShape="1">
          <a:blip r:embed="rId2">
            <a:extLst>
              <a:ext uri="{28A0092B-C50C-407E-A947-70E740481C1C}">
                <a14:useLocalDpi xmlns:a14="http://schemas.microsoft.com/office/drawing/2010/main" val="0"/>
              </a:ext>
            </a:extLst>
          </a:blip>
          <a:srcRect b="12477"/>
          <a:stretch/>
        </p:blipFill>
        <p:spPr>
          <a:xfrm>
            <a:off x="8385042" y="3743293"/>
            <a:ext cx="3147646" cy="2754923"/>
          </a:xfrm>
          <a:prstGeom prst="rect">
            <a:avLst/>
          </a:prstGeom>
        </p:spPr>
      </p:pic>
    </p:spTree>
    <p:extLst>
      <p:ext uri="{BB962C8B-B14F-4D97-AF65-F5344CB8AC3E}">
        <p14:creationId xmlns:p14="http://schemas.microsoft.com/office/powerpoint/2010/main" val="188281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215900" y="690961"/>
            <a:ext cx="10934700" cy="947339"/>
          </a:xfrm>
        </p:spPr>
        <p:txBody>
          <a:bodyPr>
            <a:normAutofit fontScale="90000"/>
          </a:bodyPr>
          <a:lstStyle/>
          <a:p>
            <a:r>
              <a:rPr lang="en-US" sz="4800" dirty="0"/>
              <a:t>Public charge test – Medicaid exceptions</a:t>
            </a:r>
          </a:p>
        </p:txBody>
      </p:sp>
      <p:sp>
        <p:nvSpPr>
          <p:cNvPr id="7" name="Content Placeholder 2">
            <a:extLst>
              <a:ext uri="{FF2B5EF4-FFF2-40B4-BE49-F238E27FC236}">
                <a16:creationId xmlns:a16="http://schemas.microsoft.com/office/drawing/2014/main" id="{34116E5A-72E5-4F9A-8DF9-53C5EBB5CBA8}"/>
              </a:ext>
            </a:extLst>
          </p:cNvPr>
          <p:cNvSpPr txBox="1">
            <a:spLocks/>
          </p:cNvSpPr>
          <p:nvPr/>
        </p:nvSpPr>
        <p:spPr>
          <a:xfrm>
            <a:off x="335062" y="2044700"/>
            <a:ext cx="8288238" cy="4241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1200"/>
              </a:spcAft>
            </a:pPr>
            <a:r>
              <a:rPr lang="en-US" sz="2800" dirty="0"/>
              <a:t>Medicaid services provided in schools are not counted negatively</a:t>
            </a:r>
          </a:p>
          <a:p>
            <a:pPr>
              <a:spcAft>
                <a:spcPts val="1200"/>
              </a:spcAft>
            </a:pPr>
            <a:r>
              <a:rPr lang="en-US" sz="2800" dirty="0"/>
              <a:t>Medicaid services utilized by children and pregnant women are not counted negatively</a:t>
            </a:r>
          </a:p>
          <a:p>
            <a:pPr>
              <a:spcAft>
                <a:spcPts val="1200"/>
              </a:spcAft>
            </a:pPr>
            <a:r>
              <a:rPr lang="en-US" sz="2800" dirty="0"/>
              <a:t>Use of “Emergency Medicaid” is not counted negatively </a:t>
            </a:r>
          </a:p>
          <a:p>
            <a:endParaRPr lang="en-US" sz="3200" dirty="0"/>
          </a:p>
        </p:txBody>
      </p:sp>
      <p:pic>
        <p:nvPicPr>
          <p:cNvPr id="6" name="Picture 5" descr="A close up of a logo&#10;&#10;Description automatically generated">
            <a:extLst>
              <a:ext uri="{FF2B5EF4-FFF2-40B4-BE49-F238E27FC236}">
                <a16:creationId xmlns:a16="http://schemas.microsoft.com/office/drawing/2014/main" id="{3C6BC8A8-1978-48AC-818D-199464AC8410}"/>
              </a:ext>
            </a:extLst>
          </p:cNvPr>
          <p:cNvPicPr>
            <a:picLocks noChangeAspect="1"/>
          </p:cNvPicPr>
          <p:nvPr/>
        </p:nvPicPr>
        <p:blipFill rotWithShape="1">
          <a:blip r:embed="rId2">
            <a:extLst>
              <a:ext uri="{28A0092B-C50C-407E-A947-70E740481C1C}">
                <a14:useLocalDpi xmlns:a14="http://schemas.microsoft.com/office/drawing/2010/main" val="0"/>
              </a:ext>
            </a:extLst>
          </a:blip>
          <a:srcRect b="12477"/>
          <a:stretch/>
        </p:blipFill>
        <p:spPr>
          <a:xfrm>
            <a:off x="8359642" y="3412116"/>
            <a:ext cx="3147646" cy="2754923"/>
          </a:xfrm>
          <a:prstGeom prst="rect">
            <a:avLst/>
          </a:prstGeom>
        </p:spPr>
      </p:pic>
    </p:spTree>
    <p:extLst>
      <p:ext uri="{BB962C8B-B14F-4D97-AF65-F5344CB8AC3E}">
        <p14:creationId xmlns:p14="http://schemas.microsoft.com/office/powerpoint/2010/main" val="2088062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149754" y="635000"/>
            <a:ext cx="10353145" cy="825500"/>
          </a:xfrm>
        </p:spPr>
        <p:txBody>
          <a:bodyPr>
            <a:normAutofit fontScale="90000"/>
          </a:bodyPr>
          <a:lstStyle/>
          <a:p>
            <a:r>
              <a:rPr lang="en-US" sz="4800" dirty="0"/>
              <a:t>Public charge test - Key considerations</a:t>
            </a:r>
          </a:p>
        </p:txBody>
      </p:sp>
      <p:sp>
        <p:nvSpPr>
          <p:cNvPr id="3" name="Content Placeholder 2">
            <a:extLst>
              <a:ext uri="{FF2B5EF4-FFF2-40B4-BE49-F238E27FC236}">
                <a16:creationId xmlns:a16="http://schemas.microsoft.com/office/drawing/2014/main" id="{43A328EC-E60D-4FBF-AB2D-B816FDA26038}"/>
              </a:ext>
            </a:extLst>
          </p:cNvPr>
          <p:cNvSpPr>
            <a:spLocks noGrp="1"/>
          </p:cNvSpPr>
          <p:nvPr>
            <p:ph idx="1"/>
          </p:nvPr>
        </p:nvSpPr>
        <p:spPr>
          <a:xfrm>
            <a:off x="322361" y="1840352"/>
            <a:ext cx="9688168" cy="5728848"/>
          </a:xfrm>
        </p:spPr>
        <p:txBody>
          <a:bodyPr>
            <a:noAutofit/>
          </a:bodyPr>
          <a:lstStyle/>
          <a:p>
            <a:pPr>
              <a:spcAft>
                <a:spcPts val="1200"/>
              </a:spcAft>
            </a:pPr>
            <a:r>
              <a:rPr lang="en-US" sz="2800" dirty="0"/>
              <a:t>Immigrants generally are not eligible for Medicaid, SNAP, federal housing benefits until after they get their green card, meaning they’ve already passed the public charge test</a:t>
            </a:r>
          </a:p>
          <a:p>
            <a:pPr>
              <a:spcAft>
                <a:spcPts val="1200"/>
              </a:spcAft>
            </a:pPr>
            <a:r>
              <a:rPr lang="en-US" sz="2800" dirty="0"/>
              <a:t>Refuges, asylees and other humanitarian immigrants can get benefits before they get their green card, however, they are not exempt from the test</a:t>
            </a:r>
          </a:p>
          <a:p>
            <a:pPr>
              <a:spcAft>
                <a:spcPts val="1200"/>
              </a:spcAft>
            </a:pPr>
            <a:r>
              <a:rPr lang="en-US" sz="2800" dirty="0"/>
              <a:t>Lawfully present children and pregnant women can use Medicaid without it being counted against them</a:t>
            </a:r>
          </a:p>
          <a:p>
            <a:endParaRPr lang="en-US" sz="3200" dirty="0"/>
          </a:p>
          <a:p>
            <a:endParaRPr lang="en-US" sz="3200" dirty="0"/>
          </a:p>
        </p:txBody>
      </p:sp>
    </p:spTree>
    <p:extLst>
      <p:ext uri="{BB962C8B-B14F-4D97-AF65-F5344CB8AC3E}">
        <p14:creationId xmlns:p14="http://schemas.microsoft.com/office/powerpoint/2010/main" val="1904629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99932" y="447500"/>
            <a:ext cx="9540456" cy="944389"/>
          </a:xfrm>
        </p:spPr>
        <p:txBody>
          <a:bodyPr>
            <a:normAutofit/>
          </a:bodyPr>
          <a:lstStyle/>
          <a:p>
            <a:r>
              <a:rPr lang="en-US" sz="4800" dirty="0"/>
              <a:t>Public charge test – Caution!</a:t>
            </a:r>
          </a:p>
        </p:txBody>
      </p:sp>
      <p:sp>
        <p:nvSpPr>
          <p:cNvPr id="3" name="Content Placeholder 2">
            <a:extLst>
              <a:ext uri="{FF2B5EF4-FFF2-40B4-BE49-F238E27FC236}">
                <a16:creationId xmlns:a16="http://schemas.microsoft.com/office/drawing/2014/main" id="{43A328EC-E60D-4FBF-AB2D-B816FDA26038}"/>
              </a:ext>
            </a:extLst>
          </p:cNvPr>
          <p:cNvSpPr>
            <a:spLocks noGrp="1"/>
          </p:cNvSpPr>
          <p:nvPr>
            <p:ph idx="1"/>
          </p:nvPr>
        </p:nvSpPr>
        <p:spPr>
          <a:xfrm>
            <a:off x="0" y="1391889"/>
            <a:ext cx="10543953" cy="1595039"/>
          </a:xfrm>
        </p:spPr>
        <p:txBody>
          <a:bodyPr>
            <a:noAutofit/>
          </a:bodyPr>
          <a:lstStyle/>
          <a:p>
            <a:r>
              <a:rPr lang="en-US" sz="2800" b="1" dirty="0"/>
              <a:t>Groups that could use public benefits as defined under the rule, then have that use count against them when applying for status adjustment include:</a:t>
            </a:r>
          </a:p>
        </p:txBody>
      </p:sp>
      <p:sp>
        <p:nvSpPr>
          <p:cNvPr id="7" name="Content Placeholder 2">
            <a:extLst>
              <a:ext uri="{FF2B5EF4-FFF2-40B4-BE49-F238E27FC236}">
                <a16:creationId xmlns:a16="http://schemas.microsoft.com/office/drawing/2014/main" id="{34116E5A-72E5-4F9A-8DF9-53C5EBB5CBA8}"/>
              </a:ext>
            </a:extLst>
          </p:cNvPr>
          <p:cNvSpPr txBox="1">
            <a:spLocks/>
          </p:cNvSpPr>
          <p:nvPr/>
        </p:nvSpPr>
        <p:spPr>
          <a:xfrm>
            <a:off x="442832" y="2849059"/>
            <a:ext cx="8164170" cy="424305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1200"/>
              </a:spcAft>
            </a:pPr>
            <a:r>
              <a:rPr lang="en-US" sz="2800" dirty="0"/>
              <a:t>Green card holders considered to have abandoned their status by leaving the country for 6 months</a:t>
            </a:r>
          </a:p>
          <a:p>
            <a:pPr>
              <a:spcAft>
                <a:spcPts val="1200"/>
              </a:spcAft>
            </a:pPr>
            <a:r>
              <a:rPr lang="en-US" sz="2800" dirty="0"/>
              <a:t>Certain groups that apply for adjustment of status through a family-based petition process</a:t>
            </a:r>
          </a:p>
          <a:p>
            <a:pPr>
              <a:spcAft>
                <a:spcPts val="1200"/>
              </a:spcAft>
            </a:pPr>
            <a:r>
              <a:rPr lang="en-US" sz="2800" dirty="0"/>
              <a:t>Immigrants that don’t have green cards that use state or local cash assistance</a:t>
            </a:r>
          </a:p>
        </p:txBody>
      </p:sp>
      <p:pic>
        <p:nvPicPr>
          <p:cNvPr id="6" name="Picture 5">
            <a:extLst>
              <a:ext uri="{FF2B5EF4-FFF2-40B4-BE49-F238E27FC236}">
                <a16:creationId xmlns:a16="http://schemas.microsoft.com/office/drawing/2014/main" id="{3C6BC8A8-1978-48AC-818D-199464AC8410}"/>
              </a:ext>
            </a:extLst>
          </p:cNvPr>
          <p:cNvPicPr>
            <a:picLocks noChangeAspect="1"/>
          </p:cNvPicPr>
          <p:nvPr/>
        </p:nvPicPr>
        <p:blipFill rotWithShape="1">
          <a:blip r:embed="rId2">
            <a:extLst>
              <a:ext uri="{28A0092B-C50C-407E-A947-70E740481C1C}">
                <a14:useLocalDpi xmlns:a14="http://schemas.microsoft.com/office/drawing/2010/main" val="0"/>
              </a:ext>
            </a:extLst>
          </a:blip>
          <a:srcRect b="15770"/>
          <a:stretch/>
        </p:blipFill>
        <p:spPr>
          <a:xfrm>
            <a:off x="8161715" y="2650116"/>
            <a:ext cx="2754923" cy="2320469"/>
          </a:xfrm>
          <a:prstGeom prst="rect">
            <a:avLst/>
          </a:prstGeom>
        </p:spPr>
      </p:pic>
    </p:spTree>
    <p:extLst>
      <p:ext uri="{BB962C8B-B14F-4D97-AF65-F5344CB8AC3E}">
        <p14:creationId xmlns:p14="http://schemas.microsoft.com/office/powerpoint/2010/main" val="2948480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6F464C-E5AA-42ED-9D35-D33630CBE2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4900" y="4288859"/>
            <a:ext cx="3272430" cy="2185983"/>
          </a:xfrm>
          <a:prstGeom prst="rect">
            <a:avLst/>
          </a:prstGeom>
        </p:spPr>
      </p:pic>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334370" y="599058"/>
            <a:ext cx="11857630" cy="1118651"/>
          </a:xfrm>
        </p:spPr>
        <p:txBody>
          <a:bodyPr>
            <a:normAutofit/>
          </a:bodyPr>
          <a:lstStyle/>
          <a:p>
            <a:r>
              <a:rPr lang="en-US" sz="4800" dirty="0"/>
              <a:t>Public Programs and Eligibility – Medicaid</a:t>
            </a:r>
          </a:p>
        </p:txBody>
      </p:sp>
      <p:sp>
        <p:nvSpPr>
          <p:cNvPr id="3" name="Content Placeholder 2">
            <a:extLst>
              <a:ext uri="{FF2B5EF4-FFF2-40B4-BE49-F238E27FC236}">
                <a16:creationId xmlns:a16="http://schemas.microsoft.com/office/drawing/2014/main" id="{43A328EC-E60D-4FBF-AB2D-B816FDA26038}"/>
              </a:ext>
            </a:extLst>
          </p:cNvPr>
          <p:cNvSpPr>
            <a:spLocks noGrp="1"/>
          </p:cNvSpPr>
          <p:nvPr>
            <p:ph idx="1"/>
          </p:nvPr>
        </p:nvSpPr>
        <p:spPr>
          <a:xfrm>
            <a:off x="334370" y="1717709"/>
            <a:ext cx="9825630" cy="4973033"/>
          </a:xfrm>
        </p:spPr>
        <p:txBody>
          <a:bodyPr wrap="square">
            <a:noAutofit/>
          </a:bodyPr>
          <a:lstStyle/>
          <a:p>
            <a:r>
              <a:rPr lang="en-US" sz="2800" dirty="0"/>
              <a:t>Medicaid covers health care services for people with disabilities and who meet certain income requirements</a:t>
            </a:r>
          </a:p>
          <a:p>
            <a:r>
              <a:rPr lang="en-US" sz="2800" dirty="0"/>
              <a:t>People that have had their green card for 5 years can qualify for Medicaid if they meet certain eligibility requirements </a:t>
            </a:r>
          </a:p>
          <a:p>
            <a:r>
              <a:rPr lang="en-US" sz="2800" dirty="0"/>
              <a:t>Eligibility for pregnant women and children is broader</a:t>
            </a:r>
          </a:p>
          <a:p>
            <a:r>
              <a:rPr lang="en-US" sz="2800" dirty="0"/>
              <a:t>Critical for health and well-being of those facing financial insecurity</a:t>
            </a:r>
          </a:p>
          <a:p>
            <a:endParaRPr lang="en-US" sz="3200" dirty="0"/>
          </a:p>
          <a:p>
            <a:endParaRPr lang="en-US" sz="3200" dirty="0"/>
          </a:p>
        </p:txBody>
      </p:sp>
    </p:spTree>
    <p:extLst>
      <p:ext uri="{BB962C8B-B14F-4D97-AF65-F5344CB8AC3E}">
        <p14:creationId xmlns:p14="http://schemas.microsoft.com/office/powerpoint/2010/main" val="3781235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239346" y="735623"/>
            <a:ext cx="11713307" cy="1087316"/>
          </a:xfrm>
        </p:spPr>
        <p:txBody>
          <a:bodyPr>
            <a:normAutofit/>
          </a:bodyPr>
          <a:lstStyle/>
          <a:p>
            <a:r>
              <a:rPr lang="en-US" sz="4800" dirty="0"/>
              <a:t>Public Programs and Eligibility - SNAP</a:t>
            </a:r>
          </a:p>
        </p:txBody>
      </p:sp>
      <p:sp>
        <p:nvSpPr>
          <p:cNvPr id="3" name="Content Placeholder 2">
            <a:extLst>
              <a:ext uri="{FF2B5EF4-FFF2-40B4-BE49-F238E27FC236}">
                <a16:creationId xmlns:a16="http://schemas.microsoft.com/office/drawing/2014/main" id="{43A328EC-E60D-4FBF-AB2D-B816FDA26038}"/>
              </a:ext>
            </a:extLst>
          </p:cNvPr>
          <p:cNvSpPr>
            <a:spLocks noGrp="1"/>
          </p:cNvSpPr>
          <p:nvPr>
            <p:ph idx="1"/>
          </p:nvPr>
        </p:nvSpPr>
        <p:spPr>
          <a:xfrm>
            <a:off x="517942" y="2436446"/>
            <a:ext cx="7811747" cy="3837353"/>
          </a:xfrm>
        </p:spPr>
        <p:txBody>
          <a:bodyPr>
            <a:noAutofit/>
          </a:bodyPr>
          <a:lstStyle/>
          <a:p>
            <a:pPr>
              <a:spcAft>
                <a:spcPts val="1200"/>
              </a:spcAft>
            </a:pPr>
            <a:r>
              <a:rPr lang="en-US" sz="2800" dirty="0"/>
              <a:t>SNAP provides a monthly food benefit for those who qualify</a:t>
            </a:r>
          </a:p>
          <a:p>
            <a:pPr>
              <a:spcAft>
                <a:spcPts val="1200"/>
              </a:spcAft>
            </a:pPr>
            <a:r>
              <a:rPr lang="en-US" sz="2800" dirty="0"/>
              <a:t>Green card holders for 5 years can qualify</a:t>
            </a:r>
          </a:p>
          <a:p>
            <a:pPr>
              <a:spcAft>
                <a:spcPts val="1200"/>
              </a:spcAft>
            </a:pPr>
            <a:r>
              <a:rPr lang="en-US" sz="2800" dirty="0"/>
              <a:t>Addresses food insecurity, which can be devastating</a:t>
            </a:r>
          </a:p>
        </p:txBody>
      </p:sp>
      <p:pic>
        <p:nvPicPr>
          <p:cNvPr id="5" name="Picture 4">
            <a:extLst>
              <a:ext uri="{FF2B5EF4-FFF2-40B4-BE49-F238E27FC236}">
                <a16:creationId xmlns:a16="http://schemas.microsoft.com/office/drawing/2014/main" id="{AA6F464C-E5AA-42ED-9D35-D33630CBE2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18589" y="4043167"/>
            <a:ext cx="3344369" cy="2230632"/>
          </a:xfrm>
          <a:prstGeom prst="rect">
            <a:avLst/>
          </a:prstGeom>
        </p:spPr>
      </p:pic>
    </p:spTree>
    <p:extLst>
      <p:ext uri="{BB962C8B-B14F-4D97-AF65-F5344CB8AC3E}">
        <p14:creationId xmlns:p14="http://schemas.microsoft.com/office/powerpoint/2010/main" val="341179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612020" y="283028"/>
            <a:ext cx="8976116" cy="1297577"/>
          </a:xfrm>
        </p:spPr>
        <p:txBody>
          <a:bodyPr>
            <a:normAutofit fontScale="90000"/>
          </a:bodyPr>
          <a:lstStyle/>
          <a:p>
            <a:r>
              <a:rPr lang="en-US" sz="4800" dirty="0"/>
              <a:t>Public Programs and Eligibility </a:t>
            </a:r>
            <a:br>
              <a:rPr lang="en-US" sz="4800" dirty="0"/>
            </a:br>
            <a:r>
              <a:rPr lang="en-US" sz="4800" dirty="0"/>
              <a:t>– Federal housing assistance</a:t>
            </a:r>
          </a:p>
        </p:txBody>
      </p:sp>
      <p:sp>
        <p:nvSpPr>
          <p:cNvPr id="3" name="Content Placeholder 2">
            <a:extLst>
              <a:ext uri="{FF2B5EF4-FFF2-40B4-BE49-F238E27FC236}">
                <a16:creationId xmlns:a16="http://schemas.microsoft.com/office/drawing/2014/main" id="{43A328EC-E60D-4FBF-AB2D-B816FDA26038}"/>
              </a:ext>
            </a:extLst>
          </p:cNvPr>
          <p:cNvSpPr>
            <a:spLocks noGrp="1"/>
          </p:cNvSpPr>
          <p:nvPr>
            <p:ph idx="1"/>
          </p:nvPr>
        </p:nvSpPr>
        <p:spPr>
          <a:xfrm>
            <a:off x="415253" y="1911410"/>
            <a:ext cx="7560347" cy="3185011"/>
          </a:xfrm>
        </p:spPr>
        <p:txBody>
          <a:bodyPr>
            <a:noAutofit/>
          </a:bodyPr>
          <a:lstStyle/>
          <a:p>
            <a:pPr>
              <a:spcAft>
                <a:spcPts val="1200"/>
              </a:spcAft>
            </a:pPr>
            <a:r>
              <a:rPr lang="en-US" sz="2800" dirty="0"/>
              <a:t>Federal housing programs such as public housing, rental assistance and voucher programs count negatively under the new public charge rule</a:t>
            </a:r>
          </a:p>
          <a:p>
            <a:pPr>
              <a:spcAft>
                <a:spcPts val="1200"/>
              </a:spcAft>
            </a:pPr>
            <a:r>
              <a:rPr lang="en-US" sz="2800" dirty="0"/>
              <a:t>Eligibility depends on household size and household income</a:t>
            </a:r>
          </a:p>
        </p:txBody>
      </p:sp>
      <p:pic>
        <p:nvPicPr>
          <p:cNvPr id="5" name="Picture 4">
            <a:extLst>
              <a:ext uri="{FF2B5EF4-FFF2-40B4-BE49-F238E27FC236}">
                <a16:creationId xmlns:a16="http://schemas.microsoft.com/office/drawing/2014/main" id="{AA6F464C-E5AA-42ED-9D35-D33630CBE2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51379" y="1694588"/>
            <a:ext cx="3724357" cy="2484076"/>
          </a:xfrm>
          <a:prstGeom prst="rect">
            <a:avLst/>
          </a:prstGeom>
        </p:spPr>
      </p:pic>
      <p:sp>
        <p:nvSpPr>
          <p:cNvPr id="6" name="Content Placeholder 2">
            <a:extLst>
              <a:ext uri="{FF2B5EF4-FFF2-40B4-BE49-F238E27FC236}">
                <a16:creationId xmlns:a16="http://schemas.microsoft.com/office/drawing/2014/main" id="{F1C79324-0D13-4E04-90A7-12D8A71AB809}"/>
              </a:ext>
            </a:extLst>
          </p:cNvPr>
          <p:cNvSpPr txBox="1">
            <a:spLocks/>
          </p:cNvSpPr>
          <p:nvPr/>
        </p:nvSpPr>
        <p:spPr>
          <a:xfrm>
            <a:off x="415253" y="5096422"/>
            <a:ext cx="10976647" cy="17489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t>Green card holders can qualify for these programs</a:t>
            </a:r>
          </a:p>
        </p:txBody>
      </p:sp>
    </p:spTree>
    <p:extLst>
      <p:ext uri="{BB962C8B-B14F-4D97-AF65-F5344CB8AC3E}">
        <p14:creationId xmlns:p14="http://schemas.microsoft.com/office/powerpoint/2010/main" val="16263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6F464C-E5AA-42ED-9D35-D33630CBE2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48641" y="3202524"/>
            <a:ext cx="3295383" cy="2250746"/>
          </a:xfrm>
          <a:prstGeom prst="rect">
            <a:avLst/>
          </a:prstGeom>
        </p:spPr>
      </p:pic>
      <p:sp>
        <p:nvSpPr>
          <p:cNvPr id="7" name="Content Placeholder 2">
            <a:extLst>
              <a:ext uri="{FF2B5EF4-FFF2-40B4-BE49-F238E27FC236}">
                <a16:creationId xmlns:a16="http://schemas.microsoft.com/office/drawing/2014/main" id="{34116E5A-72E5-4F9A-8DF9-53C5EBB5CBA8}"/>
              </a:ext>
            </a:extLst>
          </p:cNvPr>
          <p:cNvSpPr txBox="1">
            <a:spLocks/>
          </p:cNvSpPr>
          <p:nvPr/>
        </p:nvSpPr>
        <p:spPr>
          <a:xfrm>
            <a:off x="247976" y="1404730"/>
            <a:ext cx="8551467" cy="51815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1200"/>
              </a:spcAft>
            </a:pPr>
            <a:r>
              <a:rPr lang="en-US" sz="2800" dirty="0"/>
              <a:t>At the federal cash assistance for income maintenance programs include SSI and TANF </a:t>
            </a:r>
          </a:p>
          <a:p>
            <a:pPr>
              <a:spcAft>
                <a:spcPts val="1200"/>
              </a:spcAft>
            </a:pPr>
            <a:r>
              <a:rPr lang="en-US" sz="2800" dirty="0"/>
              <a:t>Green card holders can qualify for the federal programs</a:t>
            </a:r>
          </a:p>
          <a:p>
            <a:pPr>
              <a:spcAft>
                <a:spcPts val="1200"/>
              </a:spcAft>
            </a:pPr>
            <a:r>
              <a:rPr lang="en-US" sz="2800" dirty="0"/>
              <a:t>State income maintenance programs are often referred to as “General Assistance” and in Colorado we have Old Age Pension (OAP) and Aid to the Needy Disabled (AND)</a:t>
            </a:r>
          </a:p>
          <a:p>
            <a:pPr>
              <a:spcAft>
                <a:spcPts val="1200"/>
              </a:spcAft>
            </a:pPr>
            <a:r>
              <a:rPr lang="en-US" sz="2800" dirty="0"/>
              <a:t>Emergency relief should not be considered income maintenance</a:t>
            </a:r>
          </a:p>
          <a:p>
            <a:endParaRPr lang="en-US" sz="3200" dirty="0"/>
          </a:p>
          <a:p>
            <a:endParaRPr lang="en-US" sz="3200" dirty="0"/>
          </a:p>
        </p:txBody>
      </p:sp>
      <p:sp>
        <p:nvSpPr>
          <p:cNvPr id="8" name="Content Placeholder 2">
            <a:extLst>
              <a:ext uri="{FF2B5EF4-FFF2-40B4-BE49-F238E27FC236}">
                <a16:creationId xmlns:a16="http://schemas.microsoft.com/office/drawing/2014/main" id="{68B23BD2-C03E-4EC1-834E-8F152B2E1C1B}"/>
              </a:ext>
            </a:extLst>
          </p:cNvPr>
          <p:cNvSpPr>
            <a:spLocks noGrp="1"/>
          </p:cNvSpPr>
          <p:nvPr>
            <p:ph type="title"/>
          </p:nvPr>
        </p:nvSpPr>
        <p:spPr>
          <a:xfrm>
            <a:off x="0" y="525947"/>
            <a:ext cx="12661901" cy="984802"/>
          </a:xfrm>
        </p:spPr>
        <p:txBody>
          <a:bodyPr>
            <a:noAutofit/>
          </a:bodyPr>
          <a:lstStyle/>
          <a:p>
            <a:r>
              <a:rPr lang="en-US" sz="4000" dirty="0"/>
              <a:t>Public Programs and Eligibility –income maintenance</a:t>
            </a:r>
          </a:p>
        </p:txBody>
      </p:sp>
    </p:spTree>
    <p:extLst>
      <p:ext uri="{BB962C8B-B14F-4D97-AF65-F5344CB8AC3E}">
        <p14:creationId xmlns:p14="http://schemas.microsoft.com/office/powerpoint/2010/main" val="393523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p:txBody>
          <a:bodyPr>
            <a:normAutofit/>
          </a:bodyPr>
          <a:lstStyle/>
          <a:p>
            <a:r>
              <a:rPr lang="en-US" sz="4000" dirty="0"/>
              <a:t>Who Are We?</a:t>
            </a:r>
          </a:p>
        </p:txBody>
      </p:sp>
      <p:pic>
        <p:nvPicPr>
          <p:cNvPr id="6" name="Picture 5" descr="A picture containing person, outdoor, young, wearing&#10;&#10;Description automatically generated">
            <a:extLst>
              <a:ext uri="{FF2B5EF4-FFF2-40B4-BE49-F238E27FC236}">
                <a16:creationId xmlns:a16="http://schemas.microsoft.com/office/drawing/2014/main" id="{EF672831-B9B1-47E9-ABCF-7CCB06715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2" y="1445624"/>
            <a:ext cx="3718561" cy="247904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460A3131-E9F4-47EF-ADD6-07CC6AA39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20" y="3975463"/>
            <a:ext cx="3030583" cy="2272937"/>
          </a:xfrm>
          <a:prstGeom prst="rect">
            <a:avLst/>
          </a:prstGeom>
        </p:spPr>
      </p:pic>
      <p:sp>
        <p:nvSpPr>
          <p:cNvPr id="10" name="Content Placeholder 2">
            <a:extLst>
              <a:ext uri="{FF2B5EF4-FFF2-40B4-BE49-F238E27FC236}">
                <a16:creationId xmlns:a16="http://schemas.microsoft.com/office/drawing/2014/main" id="{490A259F-3B69-403D-B23F-97B092802F45}"/>
              </a:ext>
            </a:extLst>
          </p:cNvPr>
          <p:cNvSpPr>
            <a:spLocks noGrp="1"/>
          </p:cNvSpPr>
          <p:nvPr>
            <p:ph idx="1"/>
          </p:nvPr>
        </p:nvSpPr>
        <p:spPr>
          <a:xfrm>
            <a:off x="4281145" y="1564931"/>
            <a:ext cx="5772158" cy="6065671"/>
          </a:xfrm>
        </p:spPr>
        <p:txBody>
          <a:bodyPr>
            <a:noAutofit/>
          </a:bodyPr>
          <a:lstStyle/>
          <a:p>
            <a:pPr>
              <a:spcAft>
                <a:spcPts val="1200"/>
              </a:spcAft>
            </a:pPr>
            <a:r>
              <a:rPr lang="en-US" sz="2800" dirty="0"/>
              <a:t>We promote racial equity, health and economic security for Coloradans facing poverty</a:t>
            </a:r>
          </a:p>
          <a:p>
            <a:pPr>
              <a:spcAft>
                <a:spcPts val="1200"/>
              </a:spcAft>
            </a:pPr>
            <a:r>
              <a:rPr lang="en-US" sz="2800" dirty="0"/>
              <a:t>Founded in 1998 </a:t>
            </a:r>
          </a:p>
          <a:p>
            <a:pPr>
              <a:spcAft>
                <a:spcPts val="1200"/>
              </a:spcAft>
            </a:pPr>
            <a:r>
              <a:rPr lang="en-US" sz="2800" dirty="0"/>
              <a:t>Statewide research, legislative and legal advocacy</a:t>
            </a:r>
          </a:p>
          <a:p>
            <a:pPr>
              <a:spcAft>
                <a:spcPts val="1200"/>
              </a:spcAft>
            </a:pPr>
            <a:r>
              <a:rPr lang="en-US" sz="2800" dirty="0"/>
              <a:t>Learn more at cclponline.org </a:t>
            </a:r>
          </a:p>
        </p:txBody>
      </p:sp>
    </p:spTree>
    <p:extLst>
      <p:ext uri="{BB962C8B-B14F-4D97-AF65-F5344CB8AC3E}">
        <p14:creationId xmlns:p14="http://schemas.microsoft.com/office/powerpoint/2010/main" val="355045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193716" y="465165"/>
            <a:ext cx="9540456" cy="1641931"/>
          </a:xfrm>
        </p:spPr>
        <p:txBody>
          <a:bodyPr>
            <a:normAutofit/>
          </a:bodyPr>
          <a:lstStyle/>
          <a:p>
            <a:r>
              <a:rPr lang="en-US" sz="4800" dirty="0"/>
              <a:t>Public Programs </a:t>
            </a:r>
            <a:r>
              <a:rPr lang="en-US" sz="4800" i="1" dirty="0"/>
              <a:t>not</a:t>
            </a:r>
            <a:r>
              <a:rPr lang="en-US" sz="4800" dirty="0"/>
              <a:t> covered</a:t>
            </a:r>
            <a:br>
              <a:rPr lang="en-US" sz="4800" dirty="0"/>
            </a:br>
            <a:r>
              <a:rPr lang="en-US" sz="4800" dirty="0"/>
              <a:t>by the public charge rule - Health</a:t>
            </a:r>
          </a:p>
        </p:txBody>
      </p:sp>
      <p:sp>
        <p:nvSpPr>
          <p:cNvPr id="7" name="Content Placeholder 2">
            <a:extLst>
              <a:ext uri="{FF2B5EF4-FFF2-40B4-BE49-F238E27FC236}">
                <a16:creationId xmlns:a16="http://schemas.microsoft.com/office/drawing/2014/main" id="{34116E5A-72E5-4F9A-8DF9-53C5EBB5CBA8}"/>
              </a:ext>
            </a:extLst>
          </p:cNvPr>
          <p:cNvSpPr txBox="1">
            <a:spLocks/>
          </p:cNvSpPr>
          <p:nvPr/>
        </p:nvSpPr>
        <p:spPr>
          <a:xfrm>
            <a:off x="193716" y="2451652"/>
            <a:ext cx="10297769" cy="4295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1200"/>
              </a:spcAft>
            </a:pPr>
            <a:r>
              <a:rPr lang="en-US" sz="2800" dirty="0"/>
              <a:t>Children’s Health Insurance Program (CHP+)</a:t>
            </a:r>
          </a:p>
          <a:p>
            <a:pPr>
              <a:spcAft>
                <a:spcPts val="1200"/>
              </a:spcAft>
            </a:pPr>
            <a:r>
              <a:rPr lang="en-US" sz="2800" dirty="0"/>
              <a:t>Tax credits for private insurance (Connect for Health Colorado)</a:t>
            </a:r>
          </a:p>
          <a:p>
            <a:pPr>
              <a:spcAft>
                <a:spcPts val="1200"/>
              </a:spcAft>
            </a:pPr>
            <a:r>
              <a:rPr lang="en-US" sz="2800" dirty="0"/>
              <a:t>Colorado Indigent Care</a:t>
            </a:r>
          </a:p>
          <a:p>
            <a:pPr>
              <a:spcAft>
                <a:spcPts val="1200"/>
              </a:spcAft>
            </a:pPr>
            <a:r>
              <a:rPr lang="en-US" sz="2800" dirty="0"/>
              <a:t>Emergency Medicaid</a:t>
            </a:r>
          </a:p>
        </p:txBody>
      </p:sp>
    </p:spTree>
    <p:extLst>
      <p:ext uri="{BB962C8B-B14F-4D97-AF65-F5344CB8AC3E}">
        <p14:creationId xmlns:p14="http://schemas.microsoft.com/office/powerpoint/2010/main" val="1843686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379248" y="491950"/>
            <a:ext cx="9540456" cy="1641931"/>
          </a:xfrm>
        </p:spPr>
        <p:txBody>
          <a:bodyPr>
            <a:normAutofit/>
          </a:bodyPr>
          <a:lstStyle/>
          <a:p>
            <a:r>
              <a:rPr lang="en-US" sz="4800" dirty="0"/>
              <a:t>Public Programs </a:t>
            </a:r>
            <a:r>
              <a:rPr lang="en-US" sz="4800" i="1" dirty="0"/>
              <a:t>not</a:t>
            </a:r>
            <a:r>
              <a:rPr lang="en-US" sz="4800" dirty="0"/>
              <a:t> covered</a:t>
            </a:r>
            <a:br>
              <a:rPr lang="en-US" sz="4800" dirty="0"/>
            </a:br>
            <a:r>
              <a:rPr lang="en-US" sz="4800" dirty="0"/>
              <a:t>by the public charge rule - Food</a:t>
            </a:r>
          </a:p>
        </p:txBody>
      </p:sp>
      <p:sp>
        <p:nvSpPr>
          <p:cNvPr id="7" name="Content Placeholder 2">
            <a:extLst>
              <a:ext uri="{FF2B5EF4-FFF2-40B4-BE49-F238E27FC236}">
                <a16:creationId xmlns:a16="http://schemas.microsoft.com/office/drawing/2014/main" id="{34116E5A-72E5-4F9A-8DF9-53C5EBB5CBA8}"/>
              </a:ext>
            </a:extLst>
          </p:cNvPr>
          <p:cNvSpPr txBox="1">
            <a:spLocks/>
          </p:cNvSpPr>
          <p:nvPr/>
        </p:nvSpPr>
        <p:spPr>
          <a:xfrm>
            <a:off x="591283" y="2212537"/>
            <a:ext cx="7956370" cy="27432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1200"/>
              </a:spcAft>
            </a:pPr>
            <a:r>
              <a:rPr lang="en-US" sz="2800" dirty="0"/>
              <a:t>Special Supplemental Nutrition Program for Women, Infants and Children (WIC) </a:t>
            </a:r>
          </a:p>
          <a:p>
            <a:pPr>
              <a:spcAft>
                <a:spcPts val="1200"/>
              </a:spcAft>
            </a:pPr>
            <a:r>
              <a:rPr lang="en-US" sz="2800" dirty="0"/>
              <a:t>Free or reduced price school lunch programs</a:t>
            </a:r>
          </a:p>
          <a:p>
            <a:pPr>
              <a:spcAft>
                <a:spcPts val="1200"/>
              </a:spcAft>
            </a:pPr>
            <a:r>
              <a:rPr lang="en-US" sz="2800" dirty="0"/>
              <a:t>Food pantries</a:t>
            </a:r>
          </a:p>
          <a:p>
            <a:endParaRPr lang="en-US" sz="3200" dirty="0"/>
          </a:p>
        </p:txBody>
      </p:sp>
      <p:pic>
        <p:nvPicPr>
          <p:cNvPr id="4" name="Picture 3" descr="A close up of a logo&#10;&#10;Description automatically generated">
            <a:extLst>
              <a:ext uri="{FF2B5EF4-FFF2-40B4-BE49-F238E27FC236}">
                <a16:creationId xmlns:a16="http://schemas.microsoft.com/office/drawing/2014/main" id="{AA6075FA-47F4-4DEC-BB7C-DE5388A3E12D}"/>
              </a:ext>
            </a:extLst>
          </p:cNvPr>
          <p:cNvPicPr>
            <a:picLocks noChangeAspect="1"/>
          </p:cNvPicPr>
          <p:nvPr/>
        </p:nvPicPr>
        <p:blipFill rotWithShape="1">
          <a:blip r:embed="rId2">
            <a:extLst>
              <a:ext uri="{28A0092B-C50C-407E-A947-70E740481C1C}">
                <a14:useLocalDpi xmlns:a14="http://schemas.microsoft.com/office/drawing/2010/main" val="0"/>
              </a:ext>
            </a:extLst>
          </a:blip>
          <a:srcRect t="-1538" b="14283"/>
          <a:stretch/>
        </p:blipFill>
        <p:spPr>
          <a:xfrm>
            <a:off x="7127572" y="3584137"/>
            <a:ext cx="3587262" cy="3130063"/>
          </a:xfrm>
          <a:prstGeom prst="rect">
            <a:avLst/>
          </a:prstGeom>
        </p:spPr>
      </p:pic>
    </p:spTree>
    <p:extLst>
      <p:ext uri="{BB962C8B-B14F-4D97-AF65-F5344CB8AC3E}">
        <p14:creationId xmlns:p14="http://schemas.microsoft.com/office/powerpoint/2010/main" val="565816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99932" y="222038"/>
            <a:ext cx="9700560" cy="1641931"/>
          </a:xfrm>
        </p:spPr>
        <p:txBody>
          <a:bodyPr>
            <a:normAutofit fontScale="90000"/>
          </a:bodyPr>
          <a:lstStyle/>
          <a:p>
            <a:r>
              <a:rPr lang="en-US" sz="4800" dirty="0"/>
              <a:t>Public Programs </a:t>
            </a:r>
            <a:r>
              <a:rPr lang="en-US" sz="4800" i="1" dirty="0"/>
              <a:t>not</a:t>
            </a:r>
            <a:r>
              <a:rPr lang="en-US" sz="4800" dirty="0"/>
              <a:t> covered</a:t>
            </a:r>
            <a:br>
              <a:rPr lang="en-US" sz="4800" dirty="0"/>
            </a:br>
            <a:r>
              <a:rPr lang="en-US" sz="4800" dirty="0"/>
              <a:t>by the public charge rule - Housing</a:t>
            </a:r>
          </a:p>
        </p:txBody>
      </p:sp>
      <p:sp>
        <p:nvSpPr>
          <p:cNvPr id="7" name="Content Placeholder 2">
            <a:extLst>
              <a:ext uri="{FF2B5EF4-FFF2-40B4-BE49-F238E27FC236}">
                <a16:creationId xmlns:a16="http://schemas.microsoft.com/office/drawing/2014/main" id="{34116E5A-72E5-4F9A-8DF9-53C5EBB5CBA8}"/>
              </a:ext>
            </a:extLst>
          </p:cNvPr>
          <p:cNvSpPr txBox="1">
            <a:spLocks/>
          </p:cNvSpPr>
          <p:nvPr/>
        </p:nvSpPr>
        <p:spPr>
          <a:xfrm>
            <a:off x="369562" y="1863969"/>
            <a:ext cx="9172003" cy="4882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1200"/>
              </a:spcAft>
            </a:pPr>
            <a:r>
              <a:rPr lang="en-US" sz="2800" dirty="0"/>
              <a:t>The Low-Income Housing Tax Credit (LITC) program administered by the Treasury Department</a:t>
            </a:r>
          </a:p>
          <a:p>
            <a:pPr>
              <a:spcAft>
                <a:spcPts val="1200"/>
              </a:spcAft>
            </a:pPr>
            <a:r>
              <a:rPr lang="en-US" sz="2800" dirty="0"/>
              <a:t>Housing assistance programs funded by state or local governments</a:t>
            </a:r>
          </a:p>
          <a:p>
            <a:pPr>
              <a:spcAft>
                <a:spcPts val="1200"/>
              </a:spcAft>
            </a:pPr>
            <a:r>
              <a:rPr lang="en-US" sz="2800" dirty="0"/>
              <a:t>Programs that help with utilities such as the Low-Income Home Energy Assistance Program (LIHEAP)</a:t>
            </a:r>
          </a:p>
          <a:p>
            <a:endParaRPr lang="en-US" sz="3200" dirty="0"/>
          </a:p>
        </p:txBody>
      </p:sp>
      <p:pic>
        <p:nvPicPr>
          <p:cNvPr id="4" name="Picture 3">
            <a:extLst>
              <a:ext uri="{FF2B5EF4-FFF2-40B4-BE49-F238E27FC236}">
                <a16:creationId xmlns:a16="http://schemas.microsoft.com/office/drawing/2014/main" id="{AA6075FA-47F4-4DEC-BB7C-DE5388A3E12D}"/>
              </a:ext>
            </a:extLst>
          </p:cNvPr>
          <p:cNvPicPr>
            <a:picLocks noChangeAspect="1"/>
          </p:cNvPicPr>
          <p:nvPr/>
        </p:nvPicPr>
        <p:blipFill rotWithShape="1">
          <a:blip r:embed="rId2">
            <a:extLst>
              <a:ext uri="{28A0092B-C50C-407E-A947-70E740481C1C}">
                <a14:useLocalDpi xmlns:a14="http://schemas.microsoft.com/office/drawing/2010/main" val="0"/>
              </a:ext>
            </a:extLst>
          </a:blip>
          <a:srcRect b="14067"/>
          <a:stretch/>
        </p:blipFill>
        <p:spPr>
          <a:xfrm>
            <a:off x="8565490" y="3429000"/>
            <a:ext cx="3130063" cy="2689747"/>
          </a:xfrm>
          <a:prstGeom prst="rect">
            <a:avLst/>
          </a:prstGeom>
        </p:spPr>
      </p:pic>
    </p:spTree>
    <p:extLst>
      <p:ext uri="{BB962C8B-B14F-4D97-AF65-F5344CB8AC3E}">
        <p14:creationId xmlns:p14="http://schemas.microsoft.com/office/powerpoint/2010/main" val="2156412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369561" y="488497"/>
            <a:ext cx="9700560" cy="1641931"/>
          </a:xfrm>
        </p:spPr>
        <p:txBody>
          <a:bodyPr>
            <a:normAutofit/>
          </a:bodyPr>
          <a:lstStyle/>
          <a:p>
            <a:r>
              <a:rPr lang="en-US" sz="4800" dirty="0"/>
              <a:t>Public Programs </a:t>
            </a:r>
            <a:r>
              <a:rPr lang="en-US" sz="4800" i="1" dirty="0"/>
              <a:t>not</a:t>
            </a:r>
            <a:r>
              <a:rPr lang="en-US" sz="4800" dirty="0"/>
              <a:t> covered</a:t>
            </a:r>
            <a:br>
              <a:rPr lang="en-US" sz="4800" dirty="0"/>
            </a:br>
            <a:r>
              <a:rPr lang="en-US" sz="4800" dirty="0"/>
              <a:t>by the rule – Cash assistance</a:t>
            </a:r>
          </a:p>
        </p:txBody>
      </p:sp>
      <p:sp>
        <p:nvSpPr>
          <p:cNvPr id="7" name="Content Placeholder 2">
            <a:extLst>
              <a:ext uri="{FF2B5EF4-FFF2-40B4-BE49-F238E27FC236}">
                <a16:creationId xmlns:a16="http://schemas.microsoft.com/office/drawing/2014/main" id="{34116E5A-72E5-4F9A-8DF9-53C5EBB5CBA8}"/>
              </a:ext>
            </a:extLst>
          </p:cNvPr>
          <p:cNvSpPr txBox="1">
            <a:spLocks/>
          </p:cNvSpPr>
          <p:nvPr/>
        </p:nvSpPr>
        <p:spPr>
          <a:xfrm>
            <a:off x="369561" y="2173357"/>
            <a:ext cx="9105743" cy="45732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1200"/>
              </a:spcAft>
            </a:pPr>
            <a:r>
              <a:rPr lang="en-US" sz="2800" dirty="0"/>
              <a:t>Programs that provide cash support for domestic violence victims</a:t>
            </a:r>
          </a:p>
          <a:p>
            <a:pPr>
              <a:spcAft>
                <a:spcPts val="1200"/>
              </a:spcAft>
            </a:pPr>
            <a:r>
              <a:rPr lang="en-US" sz="2800" dirty="0"/>
              <a:t>Programs like SSDI and EITC are considered ‘earned’ benefits</a:t>
            </a:r>
          </a:p>
          <a:p>
            <a:pPr>
              <a:spcAft>
                <a:spcPts val="1200"/>
              </a:spcAft>
            </a:pPr>
            <a:r>
              <a:rPr lang="en-US" sz="2800" dirty="0"/>
              <a:t>Programs like unemployment insurance, which provides some wage replacement for workers who lose their job through no fault of their own, don’t count under the rule</a:t>
            </a:r>
          </a:p>
          <a:p>
            <a:endParaRPr lang="en-US" sz="3200" dirty="0"/>
          </a:p>
        </p:txBody>
      </p:sp>
      <p:pic>
        <p:nvPicPr>
          <p:cNvPr id="4" name="Picture 3">
            <a:extLst>
              <a:ext uri="{FF2B5EF4-FFF2-40B4-BE49-F238E27FC236}">
                <a16:creationId xmlns:a16="http://schemas.microsoft.com/office/drawing/2014/main" id="{AA6075FA-47F4-4DEC-BB7C-DE5388A3E12D}"/>
              </a:ext>
            </a:extLst>
          </p:cNvPr>
          <p:cNvPicPr>
            <a:picLocks noChangeAspect="1"/>
          </p:cNvPicPr>
          <p:nvPr/>
        </p:nvPicPr>
        <p:blipFill rotWithShape="1">
          <a:blip r:embed="rId2">
            <a:extLst>
              <a:ext uri="{28A0092B-C50C-407E-A947-70E740481C1C}">
                <a14:useLocalDpi xmlns:a14="http://schemas.microsoft.com/office/drawing/2010/main" val="0"/>
              </a:ext>
            </a:extLst>
          </a:blip>
          <a:srcRect b="13851"/>
          <a:stretch/>
        </p:blipFill>
        <p:spPr>
          <a:xfrm>
            <a:off x="8629200" y="3618560"/>
            <a:ext cx="3193239" cy="2750943"/>
          </a:xfrm>
          <a:prstGeom prst="rect">
            <a:avLst/>
          </a:prstGeom>
        </p:spPr>
      </p:pic>
    </p:spTree>
    <p:extLst>
      <p:ext uri="{BB962C8B-B14F-4D97-AF65-F5344CB8AC3E}">
        <p14:creationId xmlns:p14="http://schemas.microsoft.com/office/powerpoint/2010/main" val="143637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99932" y="222038"/>
            <a:ext cx="9700560" cy="1641931"/>
          </a:xfrm>
        </p:spPr>
        <p:txBody>
          <a:bodyPr>
            <a:normAutofit/>
          </a:bodyPr>
          <a:lstStyle/>
          <a:p>
            <a:r>
              <a:rPr lang="en-US" sz="4800" dirty="0"/>
              <a:t>Public Programs </a:t>
            </a:r>
            <a:r>
              <a:rPr lang="en-US" sz="4800" i="1" dirty="0"/>
              <a:t>not</a:t>
            </a:r>
            <a:r>
              <a:rPr lang="en-US" sz="4800" dirty="0"/>
              <a:t> covered by the rule – catchalls</a:t>
            </a:r>
          </a:p>
        </p:txBody>
      </p:sp>
      <p:sp>
        <p:nvSpPr>
          <p:cNvPr id="7" name="Content Placeholder 2">
            <a:extLst>
              <a:ext uri="{FF2B5EF4-FFF2-40B4-BE49-F238E27FC236}">
                <a16:creationId xmlns:a16="http://schemas.microsoft.com/office/drawing/2014/main" id="{34116E5A-72E5-4F9A-8DF9-53C5EBB5CBA8}"/>
              </a:ext>
            </a:extLst>
          </p:cNvPr>
          <p:cNvSpPr txBox="1">
            <a:spLocks/>
          </p:cNvSpPr>
          <p:nvPr/>
        </p:nvSpPr>
        <p:spPr>
          <a:xfrm>
            <a:off x="369561" y="1863969"/>
            <a:ext cx="9185256" cy="4882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t>Programs funded at the state and local level are not counted negatively under the public charge rule unless they constitute cash assistance for income-maintenance programs</a:t>
            </a:r>
          </a:p>
          <a:p>
            <a:r>
              <a:rPr lang="en-US" sz="2800" dirty="0"/>
              <a:t>The only public programs that are counted negatively under the public charge rule are Medicaid and SNAP, the federal housing programs referenced above and cash assistance for income maintenance. If the program is not one of those programs, it is not counted negatively under the public charge rule</a:t>
            </a:r>
          </a:p>
          <a:p>
            <a:endParaRPr lang="en-US" sz="2800" dirty="0"/>
          </a:p>
        </p:txBody>
      </p:sp>
      <p:pic>
        <p:nvPicPr>
          <p:cNvPr id="4" name="Picture 3">
            <a:extLst>
              <a:ext uri="{FF2B5EF4-FFF2-40B4-BE49-F238E27FC236}">
                <a16:creationId xmlns:a16="http://schemas.microsoft.com/office/drawing/2014/main" id="{AA6075FA-47F4-4DEC-BB7C-DE5388A3E12D}"/>
              </a:ext>
            </a:extLst>
          </p:cNvPr>
          <p:cNvPicPr>
            <a:picLocks noChangeAspect="1"/>
          </p:cNvPicPr>
          <p:nvPr/>
        </p:nvPicPr>
        <p:blipFill rotWithShape="1">
          <a:blip r:embed="rId2">
            <a:extLst>
              <a:ext uri="{28A0092B-C50C-407E-A947-70E740481C1C}">
                <a14:useLocalDpi xmlns:a14="http://schemas.microsoft.com/office/drawing/2010/main" val="0"/>
              </a:ext>
            </a:extLst>
          </a:blip>
          <a:srcRect b="13851"/>
          <a:stretch/>
        </p:blipFill>
        <p:spPr>
          <a:xfrm>
            <a:off x="8998761" y="3885019"/>
            <a:ext cx="3193239" cy="2750943"/>
          </a:xfrm>
          <a:prstGeom prst="rect">
            <a:avLst/>
          </a:prstGeom>
        </p:spPr>
      </p:pic>
    </p:spTree>
    <p:extLst>
      <p:ext uri="{BB962C8B-B14F-4D97-AF65-F5344CB8AC3E}">
        <p14:creationId xmlns:p14="http://schemas.microsoft.com/office/powerpoint/2010/main" val="3932895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677334" y="609600"/>
            <a:ext cx="1535779" cy="914400"/>
          </a:xfrm>
        </p:spPr>
        <p:txBody>
          <a:bodyPr>
            <a:normAutofit/>
          </a:bodyPr>
          <a:lstStyle/>
          <a:p>
            <a:r>
              <a:rPr lang="en-US" sz="4800" dirty="0"/>
              <a:t>Q&amp;A</a:t>
            </a:r>
          </a:p>
        </p:txBody>
      </p:sp>
      <p:pic>
        <p:nvPicPr>
          <p:cNvPr id="6" name="Picture 5" descr="A close up of a logo&#10;&#10;Description automatically generated">
            <a:extLst>
              <a:ext uri="{FF2B5EF4-FFF2-40B4-BE49-F238E27FC236}">
                <a16:creationId xmlns:a16="http://schemas.microsoft.com/office/drawing/2014/main" id="{E5058450-732D-4CCC-B1ED-1F91CEDBC823}"/>
              </a:ext>
            </a:extLst>
          </p:cNvPr>
          <p:cNvPicPr>
            <a:picLocks noChangeAspect="1"/>
          </p:cNvPicPr>
          <p:nvPr/>
        </p:nvPicPr>
        <p:blipFill rotWithShape="1">
          <a:blip r:embed="rId2">
            <a:extLst>
              <a:ext uri="{28A0092B-C50C-407E-A947-70E740481C1C}">
                <a14:useLocalDpi xmlns:a14="http://schemas.microsoft.com/office/drawing/2010/main" val="0"/>
              </a:ext>
            </a:extLst>
          </a:blip>
          <a:srcRect t="22222" b="39710"/>
          <a:stretch/>
        </p:blipFill>
        <p:spPr>
          <a:xfrm>
            <a:off x="0" y="3029781"/>
            <a:ext cx="10056366" cy="3828220"/>
          </a:xfrm>
          <a:prstGeom prst="rect">
            <a:avLst/>
          </a:prstGeom>
        </p:spPr>
      </p:pic>
      <p:sp>
        <p:nvSpPr>
          <p:cNvPr id="8" name="Content Placeholder 2">
            <a:extLst>
              <a:ext uri="{FF2B5EF4-FFF2-40B4-BE49-F238E27FC236}">
                <a16:creationId xmlns:a16="http://schemas.microsoft.com/office/drawing/2014/main" id="{8013C2C0-D1C6-409E-B5B5-EC4B5B057B61}"/>
              </a:ext>
            </a:extLst>
          </p:cNvPr>
          <p:cNvSpPr>
            <a:spLocks noGrp="1"/>
          </p:cNvSpPr>
          <p:nvPr>
            <p:ph idx="1"/>
          </p:nvPr>
        </p:nvSpPr>
        <p:spPr>
          <a:xfrm>
            <a:off x="361566" y="1422989"/>
            <a:ext cx="8861189" cy="723864"/>
          </a:xfrm>
        </p:spPr>
        <p:txBody>
          <a:bodyPr>
            <a:noAutofit/>
          </a:bodyPr>
          <a:lstStyle/>
          <a:p>
            <a:r>
              <a:rPr lang="en-US" sz="3200" dirty="0"/>
              <a:t>Send Zoom text or unmute microphone</a:t>
            </a:r>
          </a:p>
        </p:txBody>
      </p:sp>
    </p:spTree>
    <p:extLst>
      <p:ext uri="{BB962C8B-B14F-4D97-AF65-F5344CB8AC3E}">
        <p14:creationId xmlns:p14="http://schemas.microsoft.com/office/powerpoint/2010/main" val="332872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D9560-8808-41F1-9AF8-6D7FE4D61F2F}"/>
              </a:ext>
            </a:extLst>
          </p:cNvPr>
          <p:cNvSpPr>
            <a:spLocks noGrp="1"/>
          </p:cNvSpPr>
          <p:nvPr>
            <p:ph type="title"/>
          </p:nvPr>
        </p:nvSpPr>
        <p:spPr>
          <a:xfrm>
            <a:off x="652481" y="1382486"/>
            <a:ext cx="3547581" cy="4093028"/>
          </a:xfrm>
        </p:spPr>
        <p:txBody>
          <a:bodyPr anchor="ctr">
            <a:normAutofit/>
          </a:bodyPr>
          <a:lstStyle/>
          <a:p>
            <a:r>
              <a:rPr lang="en-US" sz="4800" dirty="0"/>
              <a:t>Closing </a:t>
            </a:r>
            <a:br>
              <a:rPr lang="en-US" sz="4800" dirty="0"/>
            </a:br>
            <a:r>
              <a:rPr lang="en-US" sz="4800" dirty="0"/>
              <a:t>Thoughts…</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5093505-DDB5-48AC-BB9D-D86F0C86243F}"/>
              </a:ext>
            </a:extLst>
          </p:cNvPr>
          <p:cNvGraphicFramePr>
            <a:graphicFrameLocks noGrp="1"/>
          </p:cNvGraphicFramePr>
          <p:nvPr>
            <p:ph idx="1"/>
            <p:extLst>
              <p:ext uri="{D42A27DB-BD31-4B8C-83A1-F6EECF244321}">
                <p14:modId xmlns:p14="http://schemas.microsoft.com/office/powerpoint/2010/main" val="2684626358"/>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57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677334" y="609600"/>
            <a:ext cx="3019455" cy="657497"/>
          </a:xfrm>
        </p:spPr>
        <p:txBody>
          <a:bodyPr/>
          <a:lstStyle/>
          <a:p>
            <a:r>
              <a:rPr lang="en-US" dirty="0"/>
              <a:t>Who Are We?</a:t>
            </a:r>
          </a:p>
        </p:txBody>
      </p:sp>
      <p:pic>
        <p:nvPicPr>
          <p:cNvPr id="6" name="Picture 5" descr="A picture containing person, outdoor, young, wearing&#10;&#10;Description automatically generated">
            <a:extLst>
              <a:ext uri="{FF2B5EF4-FFF2-40B4-BE49-F238E27FC236}">
                <a16:creationId xmlns:a16="http://schemas.microsoft.com/office/drawing/2014/main" id="{EF672831-B9B1-47E9-ABCF-7CCB06715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2" y="1362963"/>
            <a:ext cx="3669508" cy="2446338"/>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460A3131-E9F4-47EF-ADD6-07CC6AA39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02" y="3905167"/>
            <a:ext cx="3357309" cy="2517982"/>
          </a:xfrm>
          <a:prstGeom prst="rect">
            <a:avLst/>
          </a:prstGeom>
        </p:spPr>
      </p:pic>
      <p:sp>
        <p:nvSpPr>
          <p:cNvPr id="9" name="Title 1">
            <a:extLst>
              <a:ext uri="{FF2B5EF4-FFF2-40B4-BE49-F238E27FC236}">
                <a16:creationId xmlns:a16="http://schemas.microsoft.com/office/drawing/2014/main" id="{620338FE-BEA1-40E2-A5C4-F42E64037B97}"/>
              </a:ext>
            </a:extLst>
          </p:cNvPr>
          <p:cNvSpPr txBox="1">
            <a:spLocks/>
          </p:cNvSpPr>
          <p:nvPr/>
        </p:nvSpPr>
        <p:spPr>
          <a:xfrm>
            <a:off x="4800843" y="660908"/>
            <a:ext cx="4408471" cy="10101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t>Our Focus Areas</a:t>
            </a:r>
          </a:p>
        </p:txBody>
      </p:sp>
      <p:pic>
        <p:nvPicPr>
          <p:cNvPr id="11" name="Picture 10">
            <a:extLst>
              <a:ext uri="{FF2B5EF4-FFF2-40B4-BE49-F238E27FC236}">
                <a16:creationId xmlns:a16="http://schemas.microsoft.com/office/drawing/2014/main" id="{5859766E-9378-4362-AD0E-6E4A1D607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0012" y="1362964"/>
            <a:ext cx="2857500" cy="2857500"/>
          </a:xfrm>
          <a:prstGeom prst="rect">
            <a:avLst/>
          </a:prstGeom>
        </p:spPr>
      </p:pic>
      <p:pic>
        <p:nvPicPr>
          <p:cNvPr id="12" name="Picture 11">
            <a:extLst>
              <a:ext uri="{FF2B5EF4-FFF2-40B4-BE49-F238E27FC236}">
                <a16:creationId xmlns:a16="http://schemas.microsoft.com/office/drawing/2014/main" id="{559EC5B7-FF1E-4FEF-B6BD-6162F929C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9513" y="1774126"/>
            <a:ext cx="2043799" cy="2035175"/>
          </a:xfrm>
          <a:prstGeom prst="rect">
            <a:avLst/>
          </a:prstGeom>
        </p:spPr>
      </p:pic>
      <p:pic>
        <p:nvPicPr>
          <p:cNvPr id="13" name="Picture 12">
            <a:extLst>
              <a:ext uri="{FF2B5EF4-FFF2-40B4-BE49-F238E27FC236}">
                <a16:creationId xmlns:a16="http://schemas.microsoft.com/office/drawing/2014/main" id="{21D3BC26-33CB-4550-ABBE-3F30C15B3C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8162" y="4224252"/>
            <a:ext cx="1981200" cy="1972840"/>
          </a:xfrm>
          <a:prstGeom prst="rect">
            <a:avLst/>
          </a:prstGeom>
        </p:spPr>
      </p:pic>
      <p:pic>
        <p:nvPicPr>
          <p:cNvPr id="14" name="Picture 13">
            <a:extLst>
              <a:ext uri="{FF2B5EF4-FFF2-40B4-BE49-F238E27FC236}">
                <a16:creationId xmlns:a16="http://schemas.microsoft.com/office/drawing/2014/main" id="{194FF7CB-61E1-424D-94C6-52A0C843D8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9513" y="4188772"/>
            <a:ext cx="2043799" cy="2043799"/>
          </a:xfrm>
          <a:prstGeom prst="rect">
            <a:avLst/>
          </a:prstGeom>
        </p:spPr>
      </p:pic>
    </p:spTree>
    <p:extLst>
      <p:ext uri="{BB962C8B-B14F-4D97-AF65-F5344CB8AC3E}">
        <p14:creationId xmlns:p14="http://schemas.microsoft.com/office/powerpoint/2010/main" val="159311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AA3800-0104-4598-A9FC-AFE13B072E67}"/>
              </a:ext>
            </a:extLst>
          </p:cNvPr>
          <p:cNvSpPr/>
          <p:nvPr/>
        </p:nvSpPr>
        <p:spPr>
          <a:xfrm>
            <a:off x="3005591" y="1188126"/>
            <a:ext cx="7139895" cy="4247317"/>
          </a:xfrm>
          <a:prstGeom prst="rect">
            <a:avLst/>
          </a:prstGeom>
        </p:spPr>
        <p:txBody>
          <a:bodyPr wrap="square">
            <a:spAutoFit/>
          </a:bodyPr>
          <a:lstStyle/>
          <a:p>
            <a:r>
              <a:rPr lang="en-US" dirty="0"/>
              <a:t>Allison provides guidance on shaping CCLP’s new and existing projects so that they’re consistent with our goals regarding economic security and racial equity. She is an expert in public health insurance plans (Medicaid and CHP+), Aid to the Needy Disabled, immigrant access to services and health equity.</a:t>
            </a:r>
          </a:p>
          <a:p>
            <a:br>
              <a:rPr lang="en-US" dirty="0"/>
            </a:br>
            <a:r>
              <a:rPr lang="en-US" dirty="0"/>
              <a:t>She received a bachelor’s in Political Science from Yale University in 2010 and a law degree from Columbia Law School in 2013. Her awards include Outstanding Contribution to Social Justice Award from Columbia Law School; National Native American Law Students Association’s 2L of the Year Award (awarded to second-year law students for outstanding legal service to the Native American Community) and the Peter Robinson Award for Legal Advocacy from the Colorado Cross-Disability Coalition.</a:t>
            </a:r>
          </a:p>
          <a:p>
            <a:r>
              <a:rPr lang="en-US" dirty="0">
                <a:latin typeface="Calibri" panose="020F0502020204030204" pitchFamily="34" charset="0"/>
                <a:cs typeface="Calibri" panose="020F0502020204030204" pitchFamily="34" charset="0"/>
              </a:rPr>
              <a:t>. </a:t>
            </a:r>
          </a:p>
        </p:txBody>
      </p:sp>
      <p:sp>
        <p:nvSpPr>
          <p:cNvPr id="5" name="Rectangle 4">
            <a:extLst>
              <a:ext uri="{FF2B5EF4-FFF2-40B4-BE49-F238E27FC236}">
                <a16:creationId xmlns:a16="http://schemas.microsoft.com/office/drawing/2014/main" id="{1E4A79A9-AED3-42CA-B17E-8197ABDC23D7}"/>
              </a:ext>
            </a:extLst>
          </p:cNvPr>
          <p:cNvSpPr/>
          <p:nvPr/>
        </p:nvSpPr>
        <p:spPr>
          <a:xfrm>
            <a:off x="773357" y="24009"/>
            <a:ext cx="8161383" cy="984885"/>
          </a:xfrm>
          <a:prstGeom prst="rect">
            <a:avLst/>
          </a:prstGeom>
        </p:spPr>
        <p:txBody>
          <a:bodyPr wrap="square">
            <a:spAutoFit/>
          </a:bodyPr>
          <a:lstStyle/>
          <a:p>
            <a:r>
              <a:rPr lang="en-US" sz="4000" b="1" dirty="0">
                <a:latin typeface="Calibri" panose="020F0502020204030204" pitchFamily="34" charset="0"/>
                <a:ea typeface="Calibri" panose="020F0502020204030204" pitchFamily="34" charset="0"/>
              </a:rPr>
              <a:t>Allison Neswood, Esq.</a:t>
            </a:r>
          </a:p>
          <a:p>
            <a:r>
              <a:rPr lang="en-US" b="1" dirty="0">
                <a:latin typeface="Calibri" panose="020F0502020204030204" pitchFamily="34" charset="0"/>
                <a:ea typeface="Calibri" panose="020F0502020204030204" pitchFamily="34" charset="0"/>
              </a:rPr>
              <a:t>Deputy Director of Strategic Priorities, Colorado Center on Law and Policy</a:t>
            </a:r>
          </a:p>
        </p:txBody>
      </p:sp>
      <p:pic>
        <p:nvPicPr>
          <p:cNvPr id="3" name="Picture 2">
            <a:extLst>
              <a:ext uri="{FF2B5EF4-FFF2-40B4-BE49-F238E27FC236}">
                <a16:creationId xmlns:a16="http://schemas.microsoft.com/office/drawing/2014/main" id="{FA728908-F4FB-4B2D-9B85-32027EF88CC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5853" y="1613860"/>
            <a:ext cx="2107396" cy="2718653"/>
          </a:xfrm>
          <a:prstGeom prst="rect">
            <a:avLst/>
          </a:prstGeom>
        </p:spPr>
      </p:pic>
      <p:graphicFrame>
        <p:nvGraphicFramePr>
          <p:cNvPr id="6" name="Table 5">
            <a:extLst>
              <a:ext uri="{FF2B5EF4-FFF2-40B4-BE49-F238E27FC236}">
                <a16:creationId xmlns:a16="http://schemas.microsoft.com/office/drawing/2014/main" id="{494CF485-66BD-4886-BB64-66AC50BD7BAA}"/>
              </a:ext>
            </a:extLst>
          </p:cNvPr>
          <p:cNvGraphicFramePr>
            <a:graphicFrameLocks noGrp="1"/>
          </p:cNvGraphicFramePr>
          <p:nvPr>
            <p:extLst>
              <p:ext uri="{D42A27DB-BD31-4B8C-83A1-F6EECF244321}">
                <p14:modId xmlns:p14="http://schemas.microsoft.com/office/powerpoint/2010/main" val="710568346"/>
              </p:ext>
            </p:extLst>
          </p:nvPr>
        </p:nvGraphicFramePr>
        <p:xfrm>
          <a:off x="554409" y="5155708"/>
          <a:ext cx="8632000" cy="1624939"/>
        </p:xfrm>
        <a:graphic>
          <a:graphicData uri="http://schemas.openxmlformats.org/drawingml/2006/table">
            <a:tbl>
              <a:tblPr firstRow="1" firstCol="1" bandRow="1">
                <a:tableStyleId>{5C22544A-7EE6-4342-B048-85BDC9FD1C3A}</a:tableStyleId>
              </a:tblPr>
              <a:tblGrid>
                <a:gridCol w="8632000">
                  <a:extLst>
                    <a:ext uri="{9D8B030D-6E8A-4147-A177-3AD203B41FA5}">
                      <a16:colId xmlns:a16="http://schemas.microsoft.com/office/drawing/2014/main" val="2169664230"/>
                    </a:ext>
                  </a:extLst>
                </a:gridCol>
              </a:tblGrid>
              <a:tr h="668982">
                <a:tc>
                  <a:txBody>
                    <a:bodyPr/>
                    <a:lstStyle/>
                    <a:p>
                      <a:pPr marL="0" marR="0">
                        <a:spcBef>
                          <a:spcPts val="150"/>
                        </a:spcBef>
                        <a:spcAft>
                          <a:spcPts val="150"/>
                        </a:spcAft>
                      </a:pPr>
                      <a:r>
                        <a:rPr lang="en-US" sz="1150" dirty="0">
                          <a:effectLst/>
                        </a:rPr>
                        <a:t>Allison Neswood, Esq.</a:t>
                      </a:r>
                      <a:endParaRPr lang="en-US" sz="1100" dirty="0">
                        <a:effectLst/>
                      </a:endParaRPr>
                    </a:p>
                    <a:p>
                      <a:pPr marL="0" marR="0">
                        <a:spcBef>
                          <a:spcPts val="150"/>
                        </a:spcBef>
                        <a:spcAft>
                          <a:spcPts val="150"/>
                        </a:spcAft>
                      </a:pPr>
                      <a:r>
                        <a:rPr lang="en-US" sz="1150" dirty="0">
                          <a:effectLst/>
                        </a:rPr>
                        <a:t>Deputy Director of Strategic Priorities</a:t>
                      </a:r>
                      <a:endParaRPr lang="en-US" sz="1100" dirty="0">
                        <a:effectLst/>
                      </a:endParaRPr>
                    </a:p>
                    <a:p>
                      <a:pPr marL="0" marR="0">
                        <a:spcBef>
                          <a:spcPts val="150"/>
                        </a:spcBef>
                        <a:spcAft>
                          <a:spcPts val="150"/>
                        </a:spcAft>
                      </a:pPr>
                      <a:r>
                        <a:rPr lang="en-US" sz="1150" dirty="0">
                          <a:effectLst/>
                        </a:rPr>
                        <a:t>Colorado Center on Law and 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66675" anchor="ctr"/>
                </a:tc>
                <a:extLst>
                  <a:ext uri="{0D108BD9-81ED-4DB2-BD59-A6C34878D82A}">
                    <a16:rowId xmlns:a16="http://schemas.microsoft.com/office/drawing/2014/main" val="2801853246"/>
                  </a:ext>
                </a:extLst>
              </a:tr>
              <a:tr h="921359">
                <a:tc>
                  <a:txBody>
                    <a:bodyPr/>
                    <a:lstStyle/>
                    <a:p>
                      <a:pPr marL="0" marR="0">
                        <a:spcBef>
                          <a:spcPts val="150"/>
                        </a:spcBef>
                        <a:spcAft>
                          <a:spcPts val="150"/>
                        </a:spcAft>
                      </a:pPr>
                      <a:r>
                        <a:rPr lang="en-US" sz="1050" dirty="0">
                          <a:effectLst/>
                        </a:rPr>
                        <a:t>Colorado Center on Law and Policy</a:t>
                      </a:r>
                    </a:p>
                    <a:p>
                      <a:pPr marL="0" marR="0">
                        <a:spcBef>
                          <a:spcPts val="150"/>
                        </a:spcBef>
                        <a:spcAft>
                          <a:spcPts val="150"/>
                        </a:spcAft>
                      </a:pPr>
                      <a:r>
                        <a:rPr lang="en-US" sz="1050" dirty="0">
                          <a:effectLst/>
                        </a:rPr>
                        <a:t>789 Sherman St., Suite 300</a:t>
                      </a:r>
                    </a:p>
                    <a:p>
                      <a:pPr marL="0" marR="0">
                        <a:spcBef>
                          <a:spcPts val="150"/>
                        </a:spcBef>
                        <a:spcAft>
                          <a:spcPts val="150"/>
                        </a:spcAft>
                      </a:pPr>
                      <a:r>
                        <a:rPr lang="en-US" sz="1050" dirty="0">
                          <a:effectLst/>
                        </a:rPr>
                        <a:t>W: 303-573-5669, ext. 304</a:t>
                      </a:r>
                    </a:p>
                    <a:p>
                      <a:pPr marL="0" marR="0" lvl="0" indent="0" algn="l" defTabSz="457200" rtl="0" eaLnBrk="1" fontAlgn="auto" latinLnBrk="0" hangingPunct="1">
                        <a:lnSpc>
                          <a:spcPct val="100000"/>
                        </a:lnSpc>
                        <a:spcBef>
                          <a:spcPts val="150"/>
                        </a:spcBef>
                        <a:spcAft>
                          <a:spcPts val="150"/>
                        </a:spcAft>
                        <a:buClrTx/>
                        <a:buSzTx/>
                        <a:buFontTx/>
                        <a:buNone/>
                        <a:tabLst/>
                        <a:defRPr/>
                      </a:pPr>
                      <a:r>
                        <a:rPr lang="en-US" sz="1050" b="1" u="sng" kern="1200" dirty="0">
                          <a:solidFill>
                            <a:schemeClr val="bg1"/>
                          </a:solidFill>
                          <a:effectLst/>
                          <a:latin typeface="+mn-lt"/>
                          <a:ea typeface="+mn-ea"/>
                          <a:cs typeface="+mn-cs"/>
                        </a:rPr>
                        <a:t>answood@cclponline.org</a:t>
                      </a:r>
                      <a:endParaRPr lang="en-US" sz="1050" b="1" kern="1200" dirty="0">
                        <a:solidFill>
                          <a:schemeClr val="bg1"/>
                        </a:solidFill>
                        <a:effectLst/>
                        <a:latin typeface="+mn-lt"/>
                        <a:ea typeface="+mn-ea"/>
                        <a:cs typeface="+mn-cs"/>
                      </a:endParaRPr>
                    </a:p>
                  </a:txBody>
                  <a:tcPr marL="9525" marR="9525" marT="47625" marB="9525" anchor="ctr"/>
                </a:tc>
                <a:extLst>
                  <a:ext uri="{0D108BD9-81ED-4DB2-BD59-A6C34878D82A}">
                    <a16:rowId xmlns:a16="http://schemas.microsoft.com/office/drawing/2014/main" val="2398649393"/>
                  </a:ext>
                </a:extLst>
              </a:tr>
            </a:tbl>
          </a:graphicData>
        </a:graphic>
      </p:graphicFrame>
    </p:spTree>
    <p:extLst>
      <p:ext uri="{BB962C8B-B14F-4D97-AF65-F5344CB8AC3E}">
        <p14:creationId xmlns:p14="http://schemas.microsoft.com/office/powerpoint/2010/main" val="59011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p:txBody>
          <a:bodyPr>
            <a:normAutofit/>
          </a:bodyPr>
          <a:lstStyle/>
          <a:p>
            <a:r>
              <a:rPr lang="en-US" sz="4800" dirty="0"/>
              <a:t>What We’ll Cover</a:t>
            </a:r>
          </a:p>
        </p:txBody>
      </p:sp>
      <p:sp>
        <p:nvSpPr>
          <p:cNvPr id="3" name="Content Placeholder 2">
            <a:extLst>
              <a:ext uri="{FF2B5EF4-FFF2-40B4-BE49-F238E27FC236}">
                <a16:creationId xmlns:a16="http://schemas.microsoft.com/office/drawing/2014/main" id="{43A328EC-E60D-4FBF-AB2D-B816FDA26038}"/>
              </a:ext>
            </a:extLst>
          </p:cNvPr>
          <p:cNvSpPr>
            <a:spLocks noGrp="1"/>
          </p:cNvSpPr>
          <p:nvPr>
            <p:ph idx="1"/>
          </p:nvPr>
        </p:nvSpPr>
        <p:spPr>
          <a:xfrm>
            <a:off x="517941" y="1930400"/>
            <a:ext cx="9071535" cy="4927600"/>
          </a:xfrm>
        </p:spPr>
        <p:txBody>
          <a:bodyPr>
            <a:noAutofit/>
          </a:bodyPr>
          <a:lstStyle/>
          <a:p>
            <a:pPr>
              <a:spcAft>
                <a:spcPts val="1200"/>
              </a:spcAft>
            </a:pPr>
            <a:r>
              <a:rPr lang="en-US" sz="2800" dirty="0"/>
              <a:t>Background on public charge rule</a:t>
            </a:r>
          </a:p>
          <a:p>
            <a:pPr>
              <a:spcAft>
                <a:spcPts val="1200"/>
              </a:spcAft>
            </a:pPr>
            <a:r>
              <a:rPr lang="en-US" sz="2800" dirty="0"/>
              <a:t>Public charge test</a:t>
            </a:r>
          </a:p>
          <a:p>
            <a:pPr>
              <a:spcAft>
                <a:spcPts val="1200"/>
              </a:spcAft>
            </a:pPr>
            <a:r>
              <a:rPr lang="en-US" sz="2800" dirty="0"/>
              <a:t>Public programs and eligibility </a:t>
            </a:r>
          </a:p>
          <a:p>
            <a:pPr>
              <a:spcAft>
                <a:spcPts val="1200"/>
              </a:spcAft>
            </a:pPr>
            <a:r>
              <a:rPr lang="en-US" sz="2800" dirty="0"/>
              <a:t>Programs </a:t>
            </a:r>
            <a:r>
              <a:rPr lang="en-US" sz="2800" i="1" dirty="0"/>
              <a:t>not</a:t>
            </a:r>
            <a:r>
              <a:rPr lang="en-US" sz="2800" dirty="0"/>
              <a:t> counted by public   charge rule</a:t>
            </a:r>
          </a:p>
          <a:p>
            <a:pPr>
              <a:spcAft>
                <a:spcPts val="1200"/>
              </a:spcAft>
            </a:pPr>
            <a:r>
              <a:rPr lang="en-US" sz="2800" dirty="0"/>
              <a:t>Other elements of the rule</a:t>
            </a:r>
          </a:p>
          <a:p>
            <a:pPr>
              <a:spcAft>
                <a:spcPts val="1200"/>
              </a:spcAft>
            </a:pPr>
            <a:r>
              <a:rPr lang="en-US" sz="2800" dirty="0"/>
              <a:t>Q&amp;A</a:t>
            </a:r>
          </a:p>
        </p:txBody>
      </p:sp>
    </p:spTree>
    <p:extLst>
      <p:ext uri="{BB962C8B-B14F-4D97-AF65-F5344CB8AC3E}">
        <p14:creationId xmlns:p14="http://schemas.microsoft.com/office/powerpoint/2010/main" val="4103716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517942" y="550985"/>
            <a:ext cx="7878837" cy="944880"/>
          </a:xfrm>
        </p:spPr>
        <p:txBody>
          <a:bodyPr>
            <a:normAutofit/>
          </a:bodyPr>
          <a:lstStyle/>
          <a:p>
            <a:r>
              <a:rPr lang="en-US" sz="4800" dirty="0"/>
              <a:t>Background/History</a:t>
            </a:r>
          </a:p>
        </p:txBody>
      </p:sp>
      <p:sp>
        <p:nvSpPr>
          <p:cNvPr id="3" name="Content Placeholder 2">
            <a:extLst>
              <a:ext uri="{FF2B5EF4-FFF2-40B4-BE49-F238E27FC236}">
                <a16:creationId xmlns:a16="http://schemas.microsoft.com/office/drawing/2014/main" id="{43A328EC-E60D-4FBF-AB2D-B816FDA26038}"/>
              </a:ext>
            </a:extLst>
          </p:cNvPr>
          <p:cNvSpPr>
            <a:spLocks noGrp="1"/>
          </p:cNvSpPr>
          <p:nvPr>
            <p:ph idx="1"/>
          </p:nvPr>
        </p:nvSpPr>
        <p:spPr>
          <a:xfrm>
            <a:off x="183533" y="1842051"/>
            <a:ext cx="8547653" cy="4464963"/>
          </a:xfrm>
        </p:spPr>
        <p:txBody>
          <a:bodyPr>
            <a:noAutofit/>
          </a:bodyPr>
          <a:lstStyle/>
          <a:p>
            <a:pPr>
              <a:spcAft>
                <a:spcPts val="1200"/>
              </a:spcAft>
            </a:pPr>
            <a:r>
              <a:rPr lang="en-US" sz="2800" dirty="0"/>
              <a:t>Public charge has been around for a long time</a:t>
            </a:r>
          </a:p>
          <a:p>
            <a:pPr>
              <a:spcAft>
                <a:spcPts val="1200"/>
              </a:spcAft>
            </a:pPr>
            <a:r>
              <a:rPr lang="en-US" sz="2800" dirty="0"/>
              <a:t>A new public charge rule was implemented on Feb. 24, 2020</a:t>
            </a:r>
          </a:p>
          <a:p>
            <a:pPr>
              <a:spcAft>
                <a:spcPts val="1200"/>
              </a:spcAft>
            </a:pPr>
            <a:r>
              <a:rPr lang="en-US" sz="2800" dirty="0"/>
              <a:t>Reporting about the change started impacting enrollment in public programs as early as 2017</a:t>
            </a:r>
          </a:p>
          <a:p>
            <a:pPr>
              <a:spcAft>
                <a:spcPts val="1200"/>
              </a:spcAft>
            </a:pPr>
            <a:r>
              <a:rPr lang="en-US" sz="2800" dirty="0"/>
              <a:t>This “chilling effect” prevents individuals and families from meeting critical needs</a:t>
            </a:r>
          </a:p>
          <a:p>
            <a:endParaRPr lang="en-US" sz="3200" dirty="0"/>
          </a:p>
        </p:txBody>
      </p:sp>
      <p:pic>
        <p:nvPicPr>
          <p:cNvPr id="4" name="Picture 3">
            <a:extLst>
              <a:ext uri="{FF2B5EF4-FFF2-40B4-BE49-F238E27FC236}">
                <a16:creationId xmlns:a16="http://schemas.microsoft.com/office/drawing/2014/main" id="{8522BE07-CB73-40AE-B7D5-00B429F59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579" y="1992437"/>
            <a:ext cx="3217891" cy="2130177"/>
          </a:xfrm>
          <a:prstGeom prst="rect">
            <a:avLst/>
          </a:prstGeom>
        </p:spPr>
      </p:pic>
    </p:spTree>
    <p:extLst>
      <p:ext uri="{BB962C8B-B14F-4D97-AF65-F5344CB8AC3E}">
        <p14:creationId xmlns:p14="http://schemas.microsoft.com/office/powerpoint/2010/main" val="156904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101461" y="408830"/>
            <a:ext cx="9540456" cy="944880"/>
          </a:xfrm>
        </p:spPr>
        <p:txBody>
          <a:bodyPr>
            <a:normAutofit/>
          </a:bodyPr>
          <a:lstStyle/>
          <a:p>
            <a:r>
              <a:rPr lang="en-US" sz="4800" dirty="0"/>
              <a:t>Public charge test – General rule</a:t>
            </a:r>
          </a:p>
        </p:txBody>
      </p:sp>
      <p:sp>
        <p:nvSpPr>
          <p:cNvPr id="3" name="Content Placeholder 2">
            <a:extLst>
              <a:ext uri="{FF2B5EF4-FFF2-40B4-BE49-F238E27FC236}">
                <a16:creationId xmlns:a16="http://schemas.microsoft.com/office/drawing/2014/main" id="{43A328EC-E60D-4FBF-AB2D-B816FDA26038}"/>
              </a:ext>
            </a:extLst>
          </p:cNvPr>
          <p:cNvSpPr>
            <a:spLocks noGrp="1"/>
          </p:cNvSpPr>
          <p:nvPr>
            <p:ph idx="1"/>
          </p:nvPr>
        </p:nvSpPr>
        <p:spPr>
          <a:xfrm>
            <a:off x="335061" y="1457739"/>
            <a:ext cx="9540456" cy="4518991"/>
          </a:xfrm>
        </p:spPr>
        <p:txBody>
          <a:bodyPr>
            <a:noAutofit/>
          </a:bodyPr>
          <a:lstStyle/>
          <a:p>
            <a:pPr>
              <a:spcBef>
                <a:spcPts val="1200"/>
              </a:spcBef>
              <a:spcAft>
                <a:spcPts val="2400"/>
              </a:spcAft>
            </a:pPr>
            <a:r>
              <a:rPr lang="en-US" sz="2800" dirty="0"/>
              <a:t>An applicant for admission or adjustment of status shall be deemed inadmissible if it is determined that the applicant is </a:t>
            </a:r>
            <a:r>
              <a:rPr lang="en-US" sz="2800" i="1" dirty="0"/>
              <a:t>more likely than not </a:t>
            </a:r>
            <a:r>
              <a:rPr lang="en-US" sz="2800" dirty="0"/>
              <a:t>to become a public charge at some point in the future </a:t>
            </a:r>
          </a:p>
          <a:p>
            <a:pPr>
              <a:spcBef>
                <a:spcPts val="1200"/>
              </a:spcBef>
              <a:spcAft>
                <a:spcPts val="2400"/>
              </a:spcAft>
            </a:pPr>
            <a:r>
              <a:rPr lang="en-US" sz="2800" dirty="0"/>
              <a:t>A public charge is someone who, in a 36-month period uses a cumulative 12 months of public benefits</a:t>
            </a:r>
          </a:p>
          <a:p>
            <a:pPr>
              <a:spcBef>
                <a:spcPts val="1200"/>
              </a:spcBef>
              <a:spcAft>
                <a:spcPts val="2400"/>
              </a:spcAft>
            </a:pPr>
            <a:r>
              <a:rPr lang="en-US" sz="2800" dirty="0"/>
              <a:t>The term “public benefits” refers exclusively to Medicaid, SNAP, certain federal housing and cash assistance for income maintenance</a:t>
            </a:r>
          </a:p>
          <a:p>
            <a:endParaRPr lang="en-US" sz="2800" dirty="0"/>
          </a:p>
          <a:p>
            <a:endParaRPr lang="en-US" sz="2800" dirty="0"/>
          </a:p>
          <a:p>
            <a:endParaRPr lang="en-US" sz="2800" dirty="0"/>
          </a:p>
        </p:txBody>
      </p:sp>
    </p:spTree>
    <p:extLst>
      <p:ext uri="{BB962C8B-B14F-4D97-AF65-F5344CB8AC3E}">
        <p14:creationId xmlns:p14="http://schemas.microsoft.com/office/powerpoint/2010/main" val="49736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88209" y="415858"/>
            <a:ext cx="9540456" cy="944880"/>
          </a:xfrm>
        </p:spPr>
        <p:txBody>
          <a:bodyPr>
            <a:normAutofit/>
          </a:bodyPr>
          <a:lstStyle/>
          <a:p>
            <a:r>
              <a:rPr lang="en-US" sz="4800" dirty="0"/>
              <a:t>Public charge test – Exemptions</a:t>
            </a:r>
          </a:p>
        </p:txBody>
      </p:sp>
      <p:sp>
        <p:nvSpPr>
          <p:cNvPr id="3" name="Content Placeholder 2">
            <a:extLst>
              <a:ext uri="{FF2B5EF4-FFF2-40B4-BE49-F238E27FC236}">
                <a16:creationId xmlns:a16="http://schemas.microsoft.com/office/drawing/2014/main" id="{43A328EC-E60D-4FBF-AB2D-B816FDA26038}"/>
              </a:ext>
            </a:extLst>
          </p:cNvPr>
          <p:cNvSpPr>
            <a:spLocks noGrp="1"/>
          </p:cNvSpPr>
          <p:nvPr>
            <p:ph idx="1"/>
          </p:nvPr>
        </p:nvSpPr>
        <p:spPr>
          <a:xfrm>
            <a:off x="335061" y="1539643"/>
            <a:ext cx="9293604" cy="5073191"/>
          </a:xfrm>
        </p:spPr>
        <p:txBody>
          <a:bodyPr>
            <a:noAutofit/>
          </a:bodyPr>
          <a:lstStyle/>
          <a:p>
            <a:r>
              <a:rPr lang="en-US" sz="2800" dirty="0"/>
              <a:t>Certain groups are exempted from having to pass the public charge test when they apply for admission or adjustment of status</a:t>
            </a:r>
          </a:p>
          <a:p>
            <a:pPr marL="0" indent="0">
              <a:buNone/>
            </a:pPr>
            <a:endParaRPr lang="en-US" sz="2800" dirty="0"/>
          </a:p>
          <a:p>
            <a:r>
              <a:rPr lang="en-US" sz="2800" dirty="0"/>
              <a:t>Specifically, refugees, asylees, people granted a U-visa or T-vis, VAWA self-petitioners, people with Temporary Protected Status (TPS), and certain other statuses granted for humanitarian purposes are exempt from the public-charge test when they apply for adjustment of status</a:t>
            </a:r>
          </a:p>
          <a:p>
            <a:endParaRPr lang="en-US" sz="3200" dirty="0"/>
          </a:p>
          <a:p>
            <a:endParaRPr lang="en-US" sz="3200" dirty="0"/>
          </a:p>
        </p:txBody>
      </p:sp>
    </p:spTree>
    <p:extLst>
      <p:ext uri="{BB962C8B-B14F-4D97-AF65-F5344CB8AC3E}">
        <p14:creationId xmlns:p14="http://schemas.microsoft.com/office/powerpoint/2010/main" val="3117534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88BC-99B7-4FA5-9599-1B91B9BAA397}"/>
              </a:ext>
            </a:extLst>
          </p:cNvPr>
          <p:cNvSpPr>
            <a:spLocks noGrp="1"/>
          </p:cNvSpPr>
          <p:nvPr>
            <p:ph type="title"/>
          </p:nvPr>
        </p:nvSpPr>
        <p:spPr>
          <a:xfrm>
            <a:off x="99932" y="222037"/>
            <a:ext cx="9540456" cy="1595039"/>
          </a:xfrm>
        </p:spPr>
        <p:txBody>
          <a:bodyPr>
            <a:normAutofit/>
          </a:bodyPr>
          <a:lstStyle/>
          <a:p>
            <a:r>
              <a:rPr lang="en-US" sz="4800" dirty="0"/>
              <a:t>Public charge test </a:t>
            </a:r>
            <a:br>
              <a:rPr lang="en-US" sz="4800" dirty="0"/>
            </a:br>
            <a:r>
              <a:rPr lang="en-US" sz="4800" dirty="0"/>
              <a:t>- Totality of circumstances</a:t>
            </a:r>
          </a:p>
        </p:txBody>
      </p:sp>
      <p:sp>
        <p:nvSpPr>
          <p:cNvPr id="3" name="Content Placeholder 2">
            <a:extLst>
              <a:ext uri="{FF2B5EF4-FFF2-40B4-BE49-F238E27FC236}">
                <a16:creationId xmlns:a16="http://schemas.microsoft.com/office/drawing/2014/main" id="{43A328EC-E60D-4FBF-AB2D-B816FDA26038}"/>
              </a:ext>
            </a:extLst>
          </p:cNvPr>
          <p:cNvSpPr>
            <a:spLocks noGrp="1"/>
          </p:cNvSpPr>
          <p:nvPr>
            <p:ph idx="1"/>
          </p:nvPr>
        </p:nvSpPr>
        <p:spPr>
          <a:xfrm>
            <a:off x="335061" y="2055616"/>
            <a:ext cx="8517391" cy="4146401"/>
          </a:xfrm>
        </p:spPr>
        <p:txBody>
          <a:bodyPr>
            <a:noAutofit/>
          </a:bodyPr>
          <a:lstStyle/>
          <a:p>
            <a:r>
              <a:rPr lang="en-US" sz="2800" dirty="0"/>
              <a:t>Immigration officials must consider factors related to age, health, financial status, family size and whether a valid affidavit of support is applicable</a:t>
            </a:r>
          </a:p>
          <a:p>
            <a:r>
              <a:rPr lang="en-US" sz="2800" dirty="0"/>
              <a:t> One factor cannot determine the outcome (The “totality of circumstances” must be considered)</a:t>
            </a:r>
          </a:p>
          <a:p>
            <a:endParaRPr lang="en-US" sz="2800" dirty="0"/>
          </a:p>
        </p:txBody>
      </p:sp>
      <p:pic>
        <p:nvPicPr>
          <p:cNvPr id="5" name="Picture 4">
            <a:extLst>
              <a:ext uri="{FF2B5EF4-FFF2-40B4-BE49-F238E27FC236}">
                <a16:creationId xmlns:a16="http://schemas.microsoft.com/office/drawing/2014/main" id="{AA6F464C-E5AA-42ED-9D35-D33630CBE2A5}"/>
              </a:ext>
            </a:extLst>
          </p:cNvPr>
          <p:cNvPicPr>
            <a:picLocks noChangeAspect="1"/>
          </p:cNvPicPr>
          <p:nvPr/>
        </p:nvPicPr>
        <p:blipFill rotWithShape="1">
          <a:blip r:embed="rId2">
            <a:extLst>
              <a:ext uri="{28A0092B-C50C-407E-A947-70E740481C1C}">
                <a14:useLocalDpi xmlns:a14="http://schemas.microsoft.com/office/drawing/2010/main" val="0"/>
              </a:ext>
            </a:extLst>
          </a:blip>
          <a:srcRect b="13787"/>
          <a:stretch/>
        </p:blipFill>
        <p:spPr>
          <a:xfrm>
            <a:off x="8821126" y="3148923"/>
            <a:ext cx="3695069" cy="3185617"/>
          </a:xfrm>
          <a:prstGeom prst="rect">
            <a:avLst/>
          </a:prstGeom>
        </p:spPr>
      </p:pic>
      <p:sp>
        <p:nvSpPr>
          <p:cNvPr id="7" name="Content Placeholder 2">
            <a:extLst>
              <a:ext uri="{FF2B5EF4-FFF2-40B4-BE49-F238E27FC236}">
                <a16:creationId xmlns:a16="http://schemas.microsoft.com/office/drawing/2014/main" id="{34116E5A-72E5-4F9A-8DF9-53C5EBB5CBA8}"/>
              </a:ext>
            </a:extLst>
          </p:cNvPr>
          <p:cNvSpPr txBox="1">
            <a:spLocks/>
          </p:cNvSpPr>
          <p:nvPr/>
        </p:nvSpPr>
        <p:spPr>
          <a:xfrm>
            <a:off x="335061" y="3429000"/>
            <a:ext cx="6313933" cy="331765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3200" dirty="0"/>
          </a:p>
        </p:txBody>
      </p:sp>
    </p:spTree>
    <p:extLst>
      <p:ext uri="{BB962C8B-B14F-4D97-AF65-F5344CB8AC3E}">
        <p14:creationId xmlns:p14="http://schemas.microsoft.com/office/powerpoint/2010/main" val="321293481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4179</TotalTime>
  <Words>1428</Words>
  <Application>Microsoft Office PowerPoint</Application>
  <PresentationFormat>Widescreen</PresentationFormat>
  <Paragraphs>121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 3</vt:lpstr>
      <vt:lpstr>Facet</vt:lpstr>
      <vt:lpstr>Public Charge:  Facts and Fiction </vt:lpstr>
      <vt:lpstr>Who Are We?</vt:lpstr>
      <vt:lpstr>Who Are We?</vt:lpstr>
      <vt:lpstr>PowerPoint Presentation</vt:lpstr>
      <vt:lpstr>What We’ll Cover</vt:lpstr>
      <vt:lpstr>Background/History</vt:lpstr>
      <vt:lpstr>Public charge test – General rule</vt:lpstr>
      <vt:lpstr>Public charge test – Exemptions</vt:lpstr>
      <vt:lpstr>Public charge test  - Totality of circumstances</vt:lpstr>
      <vt:lpstr>Public charge test - Negative factors</vt:lpstr>
      <vt:lpstr>Public charge test – Positive factors</vt:lpstr>
      <vt:lpstr>Public charge test - Public benefits</vt:lpstr>
      <vt:lpstr>Public charge test – Medicaid exceptions</vt:lpstr>
      <vt:lpstr>Public charge test - Key considerations</vt:lpstr>
      <vt:lpstr>Public charge test – Caution!</vt:lpstr>
      <vt:lpstr>Public Programs and Eligibility – Medicaid</vt:lpstr>
      <vt:lpstr>Public Programs and Eligibility - SNAP</vt:lpstr>
      <vt:lpstr>Public Programs and Eligibility  – Federal housing assistance</vt:lpstr>
      <vt:lpstr>Public Programs and Eligibility –income maintenance</vt:lpstr>
      <vt:lpstr>Public Programs not covered by the public charge rule - Health</vt:lpstr>
      <vt:lpstr>Public Programs not covered by the public charge rule - Food</vt:lpstr>
      <vt:lpstr>Public Programs not covered by the public charge rule - Housing</vt:lpstr>
      <vt:lpstr>Public Programs not covered by the rule – Cash assistance</vt:lpstr>
      <vt:lpstr>Public Programs not covered by the rule – catchalls</vt:lpstr>
      <vt:lpstr>Q&amp;A</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Job Challenges in Colorado</dc:title>
  <dc:creator>Duranya Freeman</dc:creator>
  <cp:lastModifiedBy>Bob Mook</cp:lastModifiedBy>
  <cp:revision>100</cp:revision>
  <dcterms:created xsi:type="dcterms:W3CDTF">2019-08-29T16:55:10Z</dcterms:created>
  <dcterms:modified xsi:type="dcterms:W3CDTF">2020-05-13T19:52:37Z</dcterms:modified>
</cp:coreProperties>
</file>