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48" r:id="rId1"/>
  </p:sldMasterIdLst>
  <p:notesMasterIdLst>
    <p:notesMasterId r:id="rId31"/>
  </p:notesMasterIdLst>
  <p:sldIdLst>
    <p:sldId id="463" r:id="rId2"/>
    <p:sldId id="486" r:id="rId3"/>
    <p:sldId id="492" r:id="rId4"/>
    <p:sldId id="473" r:id="rId5"/>
    <p:sldId id="488" r:id="rId6"/>
    <p:sldId id="489" r:id="rId7"/>
    <p:sldId id="490" r:id="rId8"/>
    <p:sldId id="460" r:id="rId9"/>
    <p:sldId id="506" r:id="rId10"/>
    <p:sldId id="493" r:id="rId11"/>
    <p:sldId id="500" r:id="rId12"/>
    <p:sldId id="502" r:id="rId13"/>
    <p:sldId id="503" r:id="rId14"/>
    <p:sldId id="504" r:id="rId15"/>
    <p:sldId id="505" r:id="rId16"/>
    <p:sldId id="494" r:id="rId17"/>
    <p:sldId id="507" r:id="rId18"/>
    <p:sldId id="508" r:id="rId19"/>
    <p:sldId id="510" r:id="rId20"/>
    <p:sldId id="511" r:id="rId21"/>
    <p:sldId id="516" r:id="rId22"/>
    <p:sldId id="517" r:id="rId23"/>
    <p:sldId id="515" r:id="rId24"/>
    <p:sldId id="514" r:id="rId25"/>
    <p:sldId id="496" r:id="rId26"/>
    <p:sldId id="513" r:id="rId27"/>
    <p:sldId id="497" r:id="rId28"/>
    <p:sldId id="498" r:id="rId29"/>
    <p:sldId id="499" r:id="rId30"/>
  </p:sldIdLst>
  <p:sldSz cx="12192000" cy="6858000"/>
  <p:notesSz cx="6858000" cy="9144000"/>
  <p:embeddedFontLst>
    <p:embeddedFont>
      <p:font typeface="Avenir Next" panose="020B0503020202020204" pitchFamily="34" charset="0"/>
      <p:regular r:id="rId32"/>
      <p:bold r:id="rId33"/>
      <p:italic r:id="rId34"/>
      <p:boldItalic r:id="rId35"/>
    </p:embeddedFont>
    <p:embeddedFont>
      <p:font typeface="Avenir Next Demi Bold" panose="020B0503020202020204" pitchFamily="34" charset="0"/>
      <p:regular r:id="rId36"/>
      <p:bold r:id="rId37"/>
      <p:italic r:id="rId38"/>
      <p:boldItalic r:id="rId39"/>
    </p:embeddedFont>
    <p:embeddedFont>
      <p:font typeface="Calibri" panose="020F0502020204030204" pitchFamily="34" charset="0"/>
      <p:regular r:id="rId40"/>
      <p:bold r:id="rId41"/>
      <p:italic r:id="rId42"/>
      <p:boldItalic r:id="rId43"/>
    </p:embeddedFont>
    <p:embeddedFont>
      <p:font typeface="Calibri Light" panose="020F0302020204030204" pitchFamily="34" charset="0"/>
      <p:regular r:id="rId44"/>
      <p:italic r:id="rId4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8799DF"/>
    <a:srgbClr val="222F63"/>
    <a:srgbClr val="435DC5"/>
    <a:srgbClr val="FCA214"/>
    <a:srgbClr val="D44527"/>
    <a:srgbClr val="08A04B"/>
    <a:srgbClr val="707FB2"/>
    <a:srgbClr val="CE3B29"/>
    <a:srgbClr val="E57823"/>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FC636F8-3009-1B40-A6D5-0AB51A53D63C}" v="178" dt="2021-06-17T16:23:50.51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460"/>
    <p:restoredTop sz="73673"/>
  </p:normalViewPr>
  <p:slideViewPr>
    <p:cSldViewPr snapToGrid="0" snapToObjects="1">
      <p:cViewPr varScale="1">
        <p:scale>
          <a:sx n="92" d="100"/>
          <a:sy n="92" d="100"/>
        </p:scale>
        <p:origin x="728" y="1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8.fntdata"/><Relationship Id="rId21" Type="http://schemas.openxmlformats.org/officeDocument/2006/relationships/slide" Target="slides/slide20.xml"/><Relationship Id="rId34" Type="http://schemas.openxmlformats.org/officeDocument/2006/relationships/font" Target="fonts/font3.fntdata"/><Relationship Id="rId42" Type="http://schemas.openxmlformats.org/officeDocument/2006/relationships/font" Target="fonts/font11.fntdata"/><Relationship Id="rId47" Type="http://schemas.openxmlformats.org/officeDocument/2006/relationships/viewProps" Target="viewProps.xml"/><Relationship Id="rId50" Type="http://schemas.microsoft.com/office/2016/11/relationships/changesInfo" Target="changesInfos/changesInfo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1.fntdata"/><Relationship Id="rId37" Type="http://schemas.openxmlformats.org/officeDocument/2006/relationships/font" Target="fonts/font6.fntdata"/><Relationship Id="rId40" Type="http://schemas.openxmlformats.org/officeDocument/2006/relationships/font" Target="fonts/font9.fntdata"/><Relationship Id="rId45" Type="http://schemas.openxmlformats.org/officeDocument/2006/relationships/font" Target="fonts/font14.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5.fntdata"/><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4" Type="http://schemas.openxmlformats.org/officeDocument/2006/relationships/font" Target="fonts/font13.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4.fntdata"/><Relationship Id="rId43" Type="http://schemas.openxmlformats.org/officeDocument/2006/relationships/font" Target="fonts/font12.fntdata"/><Relationship Id="rId48" Type="http://schemas.openxmlformats.org/officeDocument/2006/relationships/theme" Target="theme/theme1.xml"/><Relationship Id="rId8" Type="http://schemas.openxmlformats.org/officeDocument/2006/relationships/slide" Target="slides/slide7.xml"/><Relationship Id="rId51" Type="http://schemas.microsoft.com/office/2015/10/relationships/revisionInfo" Target="revisionInfo.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2.fntdata"/><Relationship Id="rId38" Type="http://schemas.openxmlformats.org/officeDocument/2006/relationships/font" Target="fonts/font7.fntdata"/><Relationship Id="rId46"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font" Target="fonts/font10.fntdata"/><Relationship Id="rId1" Type="http://schemas.openxmlformats.org/officeDocument/2006/relationships/slideMaster" Target="slideMasters/slideMaster1.xml"/><Relationship Id="rId6" Type="http://schemas.openxmlformats.org/officeDocument/2006/relationships/slide" Target="slides/slide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harles Brennan" userId="68ee0def-7694-4259-98bd-70ca068e79b5" providerId="ADAL" clId="{BFC636F8-3009-1B40-A6D5-0AB51A53D63C}"/>
    <pc:docChg chg="undo custSel addSld delSld modSld sldOrd">
      <pc:chgData name="Charles Brennan" userId="68ee0def-7694-4259-98bd-70ca068e79b5" providerId="ADAL" clId="{BFC636F8-3009-1B40-A6D5-0AB51A53D63C}" dt="2021-06-17T20:17:49.218" v="24191" actId="20577"/>
      <pc:docMkLst>
        <pc:docMk/>
      </pc:docMkLst>
      <pc:sldChg chg="modNotesTx">
        <pc:chgData name="Charles Brennan" userId="68ee0def-7694-4259-98bd-70ca068e79b5" providerId="ADAL" clId="{BFC636F8-3009-1B40-A6D5-0AB51A53D63C}" dt="2021-06-16T18:02:41.713" v="6049" actId="20577"/>
        <pc:sldMkLst>
          <pc:docMk/>
          <pc:sldMk cId="1014183156" sldId="460"/>
        </pc:sldMkLst>
      </pc:sldChg>
      <pc:sldChg chg="modSp mod">
        <pc:chgData name="Charles Brennan" userId="68ee0def-7694-4259-98bd-70ca068e79b5" providerId="ADAL" clId="{BFC636F8-3009-1B40-A6D5-0AB51A53D63C}" dt="2021-06-14T20:54:35.735" v="6042" actId="20577"/>
        <pc:sldMkLst>
          <pc:docMk/>
          <pc:sldMk cId="4252727627" sldId="463"/>
        </pc:sldMkLst>
        <pc:spChg chg="mod">
          <ac:chgData name="Charles Brennan" userId="68ee0def-7694-4259-98bd-70ca068e79b5" providerId="ADAL" clId="{BFC636F8-3009-1B40-A6D5-0AB51A53D63C}" dt="2021-06-12T22:39:00.516" v="0" actId="14100"/>
          <ac:spMkLst>
            <pc:docMk/>
            <pc:sldMk cId="4252727627" sldId="463"/>
            <ac:spMk id="9" creationId="{89A74755-3F8D-5C41-B2A9-08C1248B2B6C}"/>
          </ac:spMkLst>
        </pc:spChg>
        <pc:spChg chg="mod">
          <ac:chgData name="Charles Brennan" userId="68ee0def-7694-4259-98bd-70ca068e79b5" providerId="ADAL" clId="{BFC636F8-3009-1B40-A6D5-0AB51A53D63C}" dt="2021-06-14T20:54:35.735" v="6042" actId="20577"/>
          <ac:spMkLst>
            <pc:docMk/>
            <pc:sldMk cId="4252727627" sldId="463"/>
            <ac:spMk id="24" creationId="{7EE831DC-29E7-824D-9358-DD0C8F79CD85}"/>
          </ac:spMkLst>
        </pc:spChg>
      </pc:sldChg>
      <pc:sldChg chg="modSp mod modNotesTx">
        <pc:chgData name="Charles Brennan" userId="68ee0def-7694-4259-98bd-70ca068e79b5" providerId="ADAL" clId="{BFC636F8-3009-1B40-A6D5-0AB51A53D63C}" dt="2021-06-17T15:53:30.140" v="7985" actId="20577"/>
        <pc:sldMkLst>
          <pc:docMk/>
          <pc:sldMk cId="1629394448" sldId="473"/>
        </pc:sldMkLst>
        <pc:spChg chg="mod">
          <ac:chgData name="Charles Brennan" userId="68ee0def-7694-4259-98bd-70ca068e79b5" providerId="ADAL" clId="{BFC636F8-3009-1B40-A6D5-0AB51A53D63C}" dt="2021-06-14T19:05:02.385" v="2739"/>
          <ac:spMkLst>
            <pc:docMk/>
            <pc:sldMk cId="1629394448" sldId="473"/>
            <ac:spMk id="13" creationId="{7118E34D-1D8E-8B4F-A579-9C85256C92BD}"/>
          </ac:spMkLst>
        </pc:spChg>
      </pc:sldChg>
      <pc:sldChg chg="modSp mod modNotesTx">
        <pc:chgData name="Charles Brennan" userId="68ee0def-7694-4259-98bd-70ca068e79b5" providerId="ADAL" clId="{BFC636F8-3009-1B40-A6D5-0AB51A53D63C}" dt="2021-06-16T20:17:36.690" v="6789" actId="20577"/>
        <pc:sldMkLst>
          <pc:docMk/>
          <pc:sldMk cId="1643705137" sldId="486"/>
        </pc:sldMkLst>
        <pc:spChg chg="mod">
          <ac:chgData name="Charles Brennan" userId="68ee0def-7694-4259-98bd-70ca068e79b5" providerId="ADAL" clId="{BFC636F8-3009-1B40-A6D5-0AB51A53D63C}" dt="2021-06-16T20:17:36.690" v="6789" actId="20577"/>
          <ac:spMkLst>
            <pc:docMk/>
            <pc:sldMk cId="1643705137" sldId="486"/>
            <ac:spMk id="4" creationId="{5140FEDD-64E2-BE47-B3D8-AE5E0A4C1E2A}"/>
          </ac:spMkLst>
        </pc:spChg>
      </pc:sldChg>
      <pc:sldChg chg="modSp mod modNotesTx">
        <pc:chgData name="Charles Brennan" userId="68ee0def-7694-4259-98bd-70ca068e79b5" providerId="ADAL" clId="{BFC636F8-3009-1B40-A6D5-0AB51A53D63C}" dt="2021-06-17T15:54:36.019" v="8344" actId="20577"/>
        <pc:sldMkLst>
          <pc:docMk/>
          <pc:sldMk cId="577133373" sldId="488"/>
        </pc:sldMkLst>
        <pc:spChg chg="mod">
          <ac:chgData name="Charles Brennan" userId="68ee0def-7694-4259-98bd-70ca068e79b5" providerId="ADAL" clId="{BFC636F8-3009-1B40-A6D5-0AB51A53D63C}" dt="2021-06-14T19:04:58.628" v="2737" actId="21"/>
          <ac:spMkLst>
            <pc:docMk/>
            <pc:sldMk cId="577133373" sldId="488"/>
            <ac:spMk id="13" creationId="{7118E34D-1D8E-8B4F-A579-9C85256C92BD}"/>
          </ac:spMkLst>
        </pc:spChg>
      </pc:sldChg>
      <pc:sldChg chg="addSp delSp modSp mod modNotesTx">
        <pc:chgData name="Charles Brennan" userId="68ee0def-7694-4259-98bd-70ca068e79b5" providerId="ADAL" clId="{BFC636F8-3009-1B40-A6D5-0AB51A53D63C}" dt="2021-06-16T21:28:17.338" v="6912" actId="2711"/>
        <pc:sldMkLst>
          <pc:docMk/>
          <pc:sldMk cId="2491803841" sldId="489"/>
        </pc:sldMkLst>
        <pc:spChg chg="add del mod">
          <ac:chgData name="Charles Brennan" userId="68ee0def-7694-4259-98bd-70ca068e79b5" providerId="ADAL" clId="{BFC636F8-3009-1B40-A6D5-0AB51A53D63C}" dt="2021-06-14T02:04:24.272" v="322" actId="478"/>
          <ac:spMkLst>
            <pc:docMk/>
            <pc:sldMk cId="2491803841" sldId="489"/>
            <ac:spMk id="3" creationId="{281442E4-DACF-C745-A6B9-E36B5508C2FC}"/>
          </ac:spMkLst>
        </pc:spChg>
        <pc:spChg chg="add del mod">
          <ac:chgData name="Charles Brennan" userId="68ee0def-7694-4259-98bd-70ca068e79b5" providerId="ADAL" clId="{BFC636F8-3009-1B40-A6D5-0AB51A53D63C}" dt="2021-06-16T21:28:17.338" v="6912" actId="2711"/>
          <ac:spMkLst>
            <pc:docMk/>
            <pc:sldMk cId="2491803841" sldId="489"/>
            <ac:spMk id="13" creationId="{7118E34D-1D8E-8B4F-A579-9C85256C92BD}"/>
          </ac:spMkLst>
        </pc:spChg>
      </pc:sldChg>
      <pc:sldChg chg="delSp modSp mod modNotesTx">
        <pc:chgData name="Charles Brennan" userId="68ee0def-7694-4259-98bd-70ca068e79b5" providerId="ADAL" clId="{BFC636F8-3009-1B40-A6D5-0AB51A53D63C}" dt="2021-06-17T20:12:15.488" v="24184" actId="20577"/>
        <pc:sldMkLst>
          <pc:docMk/>
          <pc:sldMk cId="3601992003" sldId="490"/>
        </pc:sldMkLst>
        <pc:spChg chg="mod">
          <ac:chgData name="Charles Brennan" userId="68ee0def-7694-4259-98bd-70ca068e79b5" providerId="ADAL" clId="{BFC636F8-3009-1B40-A6D5-0AB51A53D63C}" dt="2021-06-14T06:02:58.030" v="1268" actId="1076"/>
          <ac:spMkLst>
            <pc:docMk/>
            <pc:sldMk cId="3601992003" sldId="490"/>
            <ac:spMk id="19" creationId="{A1484512-E9B4-924E-8DCB-36F686AE86E3}"/>
          </ac:spMkLst>
        </pc:spChg>
        <pc:picChg chg="del">
          <ac:chgData name="Charles Brennan" userId="68ee0def-7694-4259-98bd-70ca068e79b5" providerId="ADAL" clId="{BFC636F8-3009-1B40-A6D5-0AB51A53D63C}" dt="2021-06-14T06:02:47.162" v="1266" actId="478"/>
          <ac:picMkLst>
            <pc:docMk/>
            <pc:sldMk cId="3601992003" sldId="490"/>
            <ac:picMk id="5" creationId="{CBC03541-7F76-F84D-B900-6A06BCB0762B}"/>
          </ac:picMkLst>
        </pc:picChg>
      </pc:sldChg>
      <pc:sldChg chg="modNotesTx">
        <pc:chgData name="Charles Brennan" userId="68ee0def-7694-4259-98bd-70ca068e79b5" providerId="ADAL" clId="{BFC636F8-3009-1B40-A6D5-0AB51A53D63C}" dt="2021-06-16T18:00:55.801" v="6044" actId="20577"/>
        <pc:sldMkLst>
          <pc:docMk/>
          <pc:sldMk cId="1606917886" sldId="492"/>
        </pc:sldMkLst>
      </pc:sldChg>
      <pc:sldChg chg="addSp delSp modSp mod modNotesTx">
        <pc:chgData name="Charles Brennan" userId="68ee0def-7694-4259-98bd-70ca068e79b5" providerId="ADAL" clId="{BFC636F8-3009-1B40-A6D5-0AB51A53D63C}" dt="2021-06-17T16:27:36.984" v="12452" actId="20577"/>
        <pc:sldMkLst>
          <pc:docMk/>
          <pc:sldMk cId="3306620101" sldId="493"/>
        </pc:sldMkLst>
        <pc:spChg chg="add mod">
          <ac:chgData name="Charles Brennan" userId="68ee0def-7694-4259-98bd-70ca068e79b5" providerId="ADAL" clId="{BFC636F8-3009-1B40-A6D5-0AB51A53D63C}" dt="2021-06-13T20:10:53.140" v="7" actId="478"/>
          <ac:spMkLst>
            <pc:docMk/>
            <pc:sldMk cId="3306620101" sldId="493"/>
            <ac:spMk id="6" creationId="{D84BF576-51E2-064C-BE8E-28E41462B2C4}"/>
          </ac:spMkLst>
        </pc:spChg>
        <pc:spChg chg="del mod">
          <ac:chgData name="Charles Brennan" userId="68ee0def-7694-4259-98bd-70ca068e79b5" providerId="ADAL" clId="{BFC636F8-3009-1B40-A6D5-0AB51A53D63C}" dt="2021-06-13T23:09:09.479" v="148" actId="478"/>
          <ac:spMkLst>
            <pc:docMk/>
            <pc:sldMk cId="3306620101" sldId="493"/>
            <ac:spMk id="10" creationId="{29E60341-1222-9840-9057-1060D685AF29}"/>
          </ac:spMkLst>
        </pc:spChg>
        <pc:spChg chg="add mod">
          <ac:chgData name="Charles Brennan" userId="68ee0def-7694-4259-98bd-70ca068e79b5" providerId="ADAL" clId="{BFC636F8-3009-1B40-A6D5-0AB51A53D63C}" dt="2021-06-13T23:09:10.129" v="149"/>
          <ac:spMkLst>
            <pc:docMk/>
            <pc:sldMk cId="3306620101" sldId="493"/>
            <ac:spMk id="12" creationId="{62024844-052B-9B40-8572-B92B5AA0E568}"/>
          </ac:spMkLst>
        </pc:spChg>
        <pc:spChg chg="del">
          <ac:chgData name="Charles Brennan" userId="68ee0def-7694-4259-98bd-70ca068e79b5" providerId="ADAL" clId="{BFC636F8-3009-1B40-A6D5-0AB51A53D63C}" dt="2021-06-13T20:10:53.140" v="7" actId="478"/>
          <ac:spMkLst>
            <pc:docMk/>
            <pc:sldMk cId="3306620101" sldId="493"/>
            <ac:spMk id="13" creationId="{7118E34D-1D8E-8B4F-A579-9C85256C92BD}"/>
          </ac:spMkLst>
        </pc:spChg>
        <pc:picChg chg="add mod modCrop">
          <ac:chgData name="Charles Brennan" userId="68ee0def-7694-4259-98bd-70ca068e79b5" providerId="ADAL" clId="{BFC636F8-3009-1B40-A6D5-0AB51A53D63C}" dt="2021-06-16T22:57:02.030" v="7031" actId="14826"/>
          <ac:picMkLst>
            <pc:docMk/>
            <pc:sldMk cId="3306620101" sldId="493"/>
            <ac:picMk id="3" creationId="{C10FD1E9-BB7C-5E45-A496-FE2C8AC50987}"/>
          </ac:picMkLst>
        </pc:picChg>
        <pc:picChg chg="del">
          <ac:chgData name="Charles Brennan" userId="68ee0def-7694-4259-98bd-70ca068e79b5" providerId="ADAL" clId="{BFC636F8-3009-1B40-A6D5-0AB51A53D63C}" dt="2021-06-13T20:11:16.264" v="33" actId="478"/>
          <ac:picMkLst>
            <pc:docMk/>
            <pc:sldMk cId="3306620101" sldId="493"/>
            <ac:picMk id="5" creationId="{CBC03541-7F76-F84D-B900-6A06BCB0762B}"/>
          </ac:picMkLst>
        </pc:picChg>
        <pc:picChg chg="add del mod">
          <ac:chgData name="Charles Brennan" userId="68ee0def-7694-4259-98bd-70ca068e79b5" providerId="ADAL" clId="{BFC636F8-3009-1B40-A6D5-0AB51A53D63C}" dt="2021-06-13T22:58:41.507" v="129"/>
          <ac:picMkLst>
            <pc:docMk/>
            <pc:sldMk cId="3306620101" sldId="493"/>
            <ac:picMk id="11" creationId="{CD146FFC-CA06-124A-A9B0-03A2C5AD27C2}"/>
          </ac:picMkLst>
        </pc:picChg>
        <pc:picChg chg="del">
          <ac:chgData name="Charles Brennan" userId="68ee0def-7694-4259-98bd-70ca068e79b5" providerId="ADAL" clId="{BFC636F8-3009-1B40-A6D5-0AB51A53D63C}" dt="2021-06-14T03:15:51.128" v="817" actId="478"/>
          <ac:picMkLst>
            <pc:docMk/>
            <pc:sldMk cId="3306620101" sldId="493"/>
            <ac:picMk id="14" creationId="{27FABE4E-49FB-3D43-9EFA-AC858F702D3E}"/>
          </ac:picMkLst>
        </pc:picChg>
        <pc:picChg chg="add mod">
          <ac:chgData name="Charles Brennan" userId="68ee0def-7694-4259-98bd-70ca068e79b5" providerId="ADAL" clId="{BFC636F8-3009-1B40-A6D5-0AB51A53D63C}" dt="2021-06-13T23:09:10.129" v="149"/>
          <ac:picMkLst>
            <pc:docMk/>
            <pc:sldMk cId="3306620101" sldId="493"/>
            <ac:picMk id="15" creationId="{A97B67B2-EE70-1B4A-8B73-6462F1AA5E4F}"/>
          </ac:picMkLst>
        </pc:picChg>
        <pc:picChg chg="add mod">
          <ac:chgData name="Charles Brennan" userId="68ee0def-7694-4259-98bd-70ca068e79b5" providerId="ADAL" clId="{BFC636F8-3009-1B40-A6D5-0AB51A53D63C}" dt="2021-06-14T03:33:40.255" v="846"/>
          <ac:picMkLst>
            <pc:docMk/>
            <pc:sldMk cId="3306620101" sldId="493"/>
            <ac:picMk id="16" creationId="{426CA988-04E8-9E45-9D9F-A4F4A1A4256E}"/>
          </ac:picMkLst>
        </pc:picChg>
      </pc:sldChg>
      <pc:sldChg chg="addSp delSp modSp mod modNotesTx">
        <pc:chgData name="Charles Brennan" userId="68ee0def-7694-4259-98bd-70ca068e79b5" providerId="ADAL" clId="{BFC636F8-3009-1B40-A6D5-0AB51A53D63C}" dt="2021-06-17T17:01:03.061" v="17431" actId="20577"/>
        <pc:sldMkLst>
          <pc:docMk/>
          <pc:sldMk cId="272875171" sldId="494"/>
        </pc:sldMkLst>
        <pc:spChg chg="add del mod">
          <ac:chgData name="Charles Brennan" userId="68ee0def-7694-4259-98bd-70ca068e79b5" providerId="ADAL" clId="{BFC636F8-3009-1B40-A6D5-0AB51A53D63C}" dt="2021-06-14T05:02:56.069" v="958" actId="478"/>
          <ac:spMkLst>
            <pc:docMk/>
            <pc:sldMk cId="272875171" sldId="494"/>
            <ac:spMk id="3" creationId="{72FAAB0B-7A6C-B74F-86E3-3F2BACB5E2BD}"/>
          </ac:spMkLst>
        </pc:spChg>
        <pc:spChg chg="add mod">
          <ac:chgData name="Charles Brennan" userId="68ee0def-7694-4259-98bd-70ca068e79b5" providerId="ADAL" clId="{BFC636F8-3009-1B40-A6D5-0AB51A53D63C}" dt="2021-06-14T05:55:50.816" v="1216" actId="207"/>
          <ac:spMkLst>
            <pc:docMk/>
            <pc:sldMk cId="272875171" sldId="494"/>
            <ac:spMk id="8" creationId="{9E1377C1-FBB7-1348-A624-9C66D251E302}"/>
          </ac:spMkLst>
        </pc:spChg>
        <pc:spChg chg="del">
          <ac:chgData name="Charles Brennan" userId="68ee0def-7694-4259-98bd-70ca068e79b5" providerId="ADAL" clId="{BFC636F8-3009-1B40-A6D5-0AB51A53D63C}" dt="2021-06-14T05:02:54.511" v="957" actId="478"/>
          <ac:spMkLst>
            <pc:docMk/>
            <pc:sldMk cId="272875171" sldId="494"/>
            <ac:spMk id="13" creationId="{7118E34D-1D8E-8B4F-A579-9C85256C92BD}"/>
          </ac:spMkLst>
        </pc:spChg>
      </pc:sldChg>
      <pc:sldChg chg="addSp delSp modSp add del mod">
        <pc:chgData name="Charles Brennan" userId="68ee0def-7694-4259-98bd-70ca068e79b5" providerId="ADAL" clId="{BFC636F8-3009-1B40-A6D5-0AB51A53D63C}" dt="2021-06-16T18:29:09.088" v="6317" actId="2696"/>
        <pc:sldMkLst>
          <pc:docMk/>
          <pc:sldMk cId="3085133545" sldId="495"/>
        </pc:sldMkLst>
        <pc:spChg chg="mod">
          <ac:chgData name="Charles Brennan" userId="68ee0def-7694-4259-98bd-70ca068e79b5" providerId="ADAL" clId="{BFC636F8-3009-1B40-A6D5-0AB51A53D63C}" dt="2021-06-14T20:41:30.928" v="5965" actId="20577"/>
          <ac:spMkLst>
            <pc:docMk/>
            <pc:sldMk cId="3085133545" sldId="495"/>
            <ac:spMk id="10" creationId="{29E60341-1222-9840-9057-1060D685AF29}"/>
          </ac:spMkLst>
        </pc:spChg>
        <pc:spChg chg="del mod">
          <ac:chgData name="Charles Brennan" userId="68ee0def-7694-4259-98bd-70ca068e79b5" providerId="ADAL" clId="{BFC636F8-3009-1B40-A6D5-0AB51A53D63C}" dt="2021-06-16T18:28:12.555" v="6304" actId="478"/>
          <ac:spMkLst>
            <pc:docMk/>
            <pc:sldMk cId="3085133545" sldId="495"/>
            <ac:spMk id="13" creationId="{7118E34D-1D8E-8B4F-A579-9C85256C92BD}"/>
          </ac:spMkLst>
        </pc:spChg>
        <pc:graphicFrameChg chg="add del mod">
          <ac:chgData name="Charles Brennan" userId="68ee0def-7694-4259-98bd-70ca068e79b5" providerId="ADAL" clId="{BFC636F8-3009-1B40-A6D5-0AB51A53D63C}" dt="2021-06-16T18:28:18.663" v="6309" actId="478"/>
          <ac:graphicFrameMkLst>
            <pc:docMk/>
            <pc:sldMk cId="3085133545" sldId="495"/>
            <ac:graphicFrameMk id="6" creationId="{0091F88A-E303-6B48-B7FD-A1CFA2461E70}"/>
          </ac:graphicFrameMkLst>
        </pc:graphicFrameChg>
        <pc:graphicFrameChg chg="add del mod">
          <ac:chgData name="Charles Brennan" userId="68ee0def-7694-4259-98bd-70ca068e79b5" providerId="ADAL" clId="{BFC636F8-3009-1B40-A6D5-0AB51A53D63C}" dt="2021-06-16T18:28:34.640" v="6313" actId="478"/>
          <ac:graphicFrameMkLst>
            <pc:docMk/>
            <pc:sldMk cId="3085133545" sldId="495"/>
            <ac:graphicFrameMk id="7" creationId="{0091F88A-E303-6B48-B7FD-A1CFA2461E70}"/>
          </ac:graphicFrameMkLst>
        </pc:graphicFrameChg>
      </pc:sldChg>
      <pc:sldChg chg="modSp mod modNotesTx">
        <pc:chgData name="Charles Brennan" userId="68ee0def-7694-4259-98bd-70ca068e79b5" providerId="ADAL" clId="{BFC636F8-3009-1B40-A6D5-0AB51A53D63C}" dt="2021-06-16T21:29:33.044" v="6923" actId="2711"/>
        <pc:sldMkLst>
          <pc:docMk/>
          <pc:sldMk cId="3278180710" sldId="496"/>
        </pc:sldMkLst>
        <pc:spChg chg="mod">
          <ac:chgData name="Charles Brennan" userId="68ee0def-7694-4259-98bd-70ca068e79b5" providerId="ADAL" clId="{BFC636F8-3009-1B40-A6D5-0AB51A53D63C}" dt="2021-06-16T21:29:33.044" v="6923" actId="2711"/>
          <ac:spMkLst>
            <pc:docMk/>
            <pc:sldMk cId="3278180710" sldId="496"/>
            <ac:spMk id="13" creationId="{7118E34D-1D8E-8B4F-A579-9C85256C92BD}"/>
          </ac:spMkLst>
        </pc:spChg>
      </pc:sldChg>
      <pc:sldChg chg="addSp delSp modSp mod modNotesTx">
        <pc:chgData name="Charles Brennan" userId="68ee0def-7694-4259-98bd-70ca068e79b5" providerId="ADAL" clId="{BFC636F8-3009-1B40-A6D5-0AB51A53D63C}" dt="2021-06-16T20:17:08.262" v="6784" actId="20577"/>
        <pc:sldMkLst>
          <pc:docMk/>
          <pc:sldMk cId="3279487697" sldId="497"/>
        </pc:sldMkLst>
        <pc:spChg chg="add del mod">
          <ac:chgData name="Charles Brennan" userId="68ee0def-7694-4259-98bd-70ca068e79b5" providerId="ADAL" clId="{BFC636F8-3009-1B40-A6D5-0AB51A53D63C}" dt="2021-06-16T18:07:59.468" v="6075"/>
          <ac:spMkLst>
            <pc:docMk/>
            <pc:sldMk cId="3279487697" sldId="497"/>
            <ac:spMk id="2" creationId="{37A91302-B2E2-6049-92AB-341D05B99177}"/>
          </ac:spMkLst>
        </pc:spChg>
        <pc:spChg chg="mod">
          <ac:chgData name="Charles Brennan" userId="68ee0def-7694-4259-98bd-70ca068e79b5" providerId="ADAL" clId="{BFC636F8-3009-1B40-A6D5-0AB51A53D63C}" dt="2021-06-16T20:15:51.413" v="6736" actId="20577"/>
          <ac:spMkLst>
            <pc:docMk/>
            <pc:sldMk cId="3279487697" sldId="497"/>
            <ac:spMk id="13" creationId="{7118E34D-1D8E-8B4F-A579-9C85256C92BD}"/>
          </ac:spMkLst>
        </pc:spChg>
      </pc:sldChg>
      <pc:sldChg chg="modSp mod modNotesTx">
        <pc:chgData name="Charles Brennan" userId="68ee0def-7694-4259-98bd-70ca068e79b5" providerId="ADAL" clId="{BFC636F8-3009-1B40-A6D5-0AB51A53D63C}" dt="2021-06-16T20:18:37.595" v="6819" actId="20577"/>
        <pc:sldMkLst>
          <pc:docMk/>
          <pc:sldMk cId="3851336489" sldId="498"/>
        </pc:sldMkLst>
        <pc:spChg chg="mod">
          <ac:chgData name="Charles Brennan" userId="68ee0def-7694-4259-98bd-70ca068e79b5" providerId="ADAL" clId="{BFC636F8-3009-1B40-A6D5-0AB51A53D63C}" dt="2021-06-16T20:18:37.595" v="6819" actId="20577"/>
          <ac:spMkLst>
            <pc:docMk/>
            <pc:sldMk cId="3851336489" sldId="498"/>
            <ac:spMk id="13" creationId="{7118E34D-1D8E-8B4F-A579-9C85256C92BD}"/>
          </ac:spMkLst>
        </pc:spChg>
      </pc:sldChg>
      <pc:sldChg chg="addSp delSp modSp add mod modNotesTx">
        <pc:chgData name="Charles Brennan" userId="68ee0def-7694-4259-98bd-70ca068e79b5" providerId="ADAL" clId="{BFC636F8-3009-1B40-A6D5-0AB51A53D63C}" dt="2021-06-17T16:36:43.911" v="14678" actId="20577"/>
        <pc:sldMkLst>
          <pc:docMk/>
          <pc:sldMk cId="1231137854" sldId="500"/>
        </pc:sldMkLst>
        <pc:spChg chg="add del mod">
          <ac:chgData name="Charles Brennan" userId="68ee0def-7694-4259-98bd-70ca068e79b5" providerId="ADAL" clId="{BFC636F8-3009-1B40-A6D5-0AB51A53D63C}" dt="2021-06-14T05:52:07.904" v="1112" actId="478"/>
          <ac:spMkLst>
            <pc:docMk/>
            <pc:sldMk cId="1231137854" sldId="500"/>
            <ac:spMk id="2" creationId="{2F69736C-9C23-EC4A-819F-5F557CB09693}"/>
          </ac:spMkLst>
        </pc:spChg>
        <pc:spChg chg="add del mod">
          <ac:chgData name="Charles Brennan" userId="68ee0def-7694-4259-98bd-70ca068e79b5" providerId="ADAL" clId="{BFC636F8-3009-1B40-A6D5-0AB51A53D63C}" dt="2021-06-13T21:22:53.280" v="56" actId="478"/>
          <ac:spMkLst>
            <pc:docMk/>
            <pc:sldMk cId="1231137854" sldId="500"/>
            <ac:spMk id="4" creationId="{A4F0727D-1F8C-4543-A7A0-5F41AB849C71}"/>
          </ac:spMkLst>
        </pc:spChg>
        <pc:spChg chg="del">
          <ac:chgData name="Charles Brennan" userId="68ee0def-7694-4259-98bd-70ca068e79b5" providerId="ADAL" clId="{BFC636F8-3009-1B40-A6D5-0AB51A53D63C}" dt="2021-06-13T20:17:01.216" v="54" actId="478"/>
          <ac:spMkLst>
            <pc:docMk/>
            <pc:sldMk cId="1231137854" sldId="500"/>
            <ac:spMk id="6" creationId="{D84BF576-51E2-064C-BE8E-28E41462B2C4}"/>
          </ac:spMkLst>
        </pc:spChg>
        <pc:spChg chg="mod">
          <ac:chgData name="Charles Brennan" userId="68ee0def-7694-4259-98bd-70ca068e79b5" providerId="ADAL" clId="{BFC636F8-3009-1B40-A6D5-0AB51A53D63C}" dt="2021-06-14T03:03:09.446" v="811" actId="20577"/>
          <ac:spMkLst>
            <pc:docMk/>
            <pc:sldMk cId="1231137854" sldId="500"/>
            <ac:spMk id="10" creationId="{29E60341-1222-9840-9057-1060D685AF29}"/>
          </ac:spMkLst>
        </pc:spChg>
        <pc:spChg chg="add mod">
          <ac:chgData name="Charles Brennan" userId="68ee0def-7694-4259-98bd-70ca068e79b5" providerId="ADAL" clId="{BFC636F8-3009-1B40-A6D5-0AB51A53D63C}" dt="2021-06-14T06:09:15.563" v="1568" actId="20577"/>
          <ac:spMkLst>
            <pc:docMk/>
            <pc:sldMk cId="1231137854" sldId="500"/>
            <ac:spMk id="18" creationId="{079F8BC2-823A-DB4F-A894-CF8D42FC8294}"/>
          </ac:spMkLst>
        </pc:spChg>
        <pc:picChg chg="del mod">
          <ac:chgData name="Charles Brennan" userId="68ee0def-7694-4259-98bd-70ca068e79b5" providerId="ADAL" clId="{BFC636F8-3009-1B40-A6D5-0AB51A53D63C}" dt="2021-06-13T22:58:28.148" v="126" actId="478"/>
          <ac:picMkLst>
            <pc:docMk/>
            <pc:sldMk cId="1231137854" sldId="500"/>
            <ac:picMk id="3" creationId="{C10FD1E9-BB7C-5E45-A496-FE2C8AC50987}"/>
          </ac:picMkLst>
        </pc:picChg>
        <pc:picChg chg="add mod modCrop">
          <ac:chgData name="Charles Brennan" userId="68ee0def-7694-4259-98bd-70ca068e79b5" providerId="ADAL" clId="{BFC636F8-3009-1B40-A6D5-0AB51A53D63C}" dt="2021-06-16T21:28:47.556" v="6919" actId="1035"/>
          <ac:picMkLst>
            <pc:docMk/>
            <pc:sldMk cId="1231137854" sldId="500"/>
            <ac:picMk id="7" creationId="{2C415F3C-6E8C-1148-AEAE-01242D688917}"/>
          </ac:picMkLst>
        </pc:picChg>
        <pc:picChg chg="add del mod modCrop">
          <ac:chgData name="Charles Brennan" userId="68ee0def-7694-4259-98bd-70ca068e79b5" providerId="ADAL" clId="{BFC636F8-3009-1B40-A6D5-0AB51A53D63C}" dt="2021-06-13T22:22:54.069" v="74" actId="478"/>
          <ac:picMkLst>
            <pc:docMk/>
            <pc:sldMk cId="1231137854" sldId="500"/>
            <ac:picMk id="11" creationId="{CCF34A5D-A92F-6142-8CDD-AB241D60DE7C}"/>
          </ac:picMkLst>
        </pc:picChg>
        <pc:picChg chg="add mod modCrop">
          <ac:chgData name="Charles Brennan" userId="68ee0def-7694-4259-98bd-70ca068e79b5" providerId="ADAL" clId="{BFC636F8-3009-1B40-A6D5-0AB51A53D63C}" dt="2021-06-13T23:08:41.816" v="145" actId="1076"/>
          <ac:picMkLst>
            <pc:docMk/>
            <pc:sldMk cId="1231137854" sldId="500"/>
            <ac:picMk id="12" creationId="{97BC2957-1D6F-5646-BA5E-F00716391C80}"/>
          </ac:picMkLst>
        </pc:picChg>
        <pc:picChg chg="add del mod">
          <ac:chgData name="Charles Brennan" userId="68ee0def-7694-4259-98bd-70ca068e79b5" providerId="ADAL" clId="{BFC636F8-3009-1B40-A6D5-0AB51A53D63C}" dt="2021-06-14T03:32:45.699" v="825" actId="478"/>
          <ac:picMkLst>
            <pc:docMk/>
            <pc:sldMk cId="1231137854" sldId="500"/>
            <ac:picMk id="13" creationId="{D465A2F3-7D61-6E4A-8783-528DB31C5F49}"/>
          </ac:picMkLst>
        </pc:picChg>
        <pc:picChg chg="del">
          <ac:chgData name="Charles Brennan" userId="68ee0def-7694-4259-98bd-70ca068e79b5" providerId="ADAL" clId="{BFC636F8-3009-1B40-A6D5-0AB51A53D63C}" dt="2021-06-13T22:51:51.714" v="110" actId="478"/>
          <ac:picMkLst>
            <pc:docMk/>
            <pc:sldMk cId="1231137854" sldId="500"/>
            <ac:picMk id="14" creationId="{27FABE4E-49FB-3D43-9EFA-AC858F702D3E}"/>
          </ac:picMkLst>
        </pc:picChg>
        <pc:picChg chg="add del mod">
          <ac:chgData name="Charles Brennan" userId="68ee0def-7694-4259-98bd-70ca068e79b5" providerId="ADAL" clId="{BFC636F8-3009-1B40-A6D5-0AB51A53D63C}" dt="2021-06-14T05:52:09.269" v="1113" actId="478"/>
          <ac:picMkLst>
            <pc:docMk/>
            <pc:sldMk cId="1231137854" sldId="500"/>
            <ac:picMk id="15" creationId="{CCC9788C-79F1-EE46-8D8B-15784FE59FC9}"/>
          </ac:picMkLst>
        </pc:picChg>
        <pc:picChg chg="add mod">
          <ac:chgData name="Charles Brennan" userId="68ee0def-7694-4259-98bd-70ca068e79b5" providerId="ADAL" clId="{BFC636F8-3009-1B40-A6D5-0AB51A53D63C}" dt="2021-06-14T06:01:19.662" v="1242"/>
          <ac:picMkLst>
            <pc:docMk/>
            <pc:sldMk cId="1231137854" sldId="500"/>
            <ac:picMk id="16" creationId="{B02EC406-6246-F044-A8AD-4CFA9EDC0FEA}"/>
          </ac:picMkLst>
        </pc:picChg>
        <pc:picChg chg="add del mod">
          <ac:chgData name="Charles Brennan" userId="68ee0def-7694-4259-98bd-70ca068e79b5" providerId="ADAL" clId="{BFC636F8-3009-1B40-A6D5-0AB51A53D63C}" dt="2021-06-14T06:03:07.942" v="1269" actId="478"/>
          <ac:picMkLst>
            <pc:docMk/>
            <pc:sldMk cId="1231137854" sldId="500"/>
            <ac:picMk id="17" creationId="{02639517-E0BB-C044-BE49-B49BAAD4348C}"/>
          </ac:picMkLst>
        </pc:picChg>
      </pc:sldChg>
      <pc:sldChg chg="add del">
        <pc:chgData name="Charles Brennan" userId="68ee0def-7694-4259-98bd-70ca068e79b5" providerId="ADAL" clId="{BFC636F8-3009-1B40-A6D5-0AB51A53D63C}" dt="2021-06-14T01:47:56.103" v="162" actId="2696"/>
        <pc:sldMkLst>
          <pc:docMk/>
          <pc:sldMk cId="1347073665" sldId="501"/>
        </pc:sldMkLst>
      </pc:sldChg>
      <pc:sldChg chg="add del">
        <pc:chgData name="Charles Brennan" userId="68ee0def-7694-4259-98bd-70ca068e79b5" providerId="ADAL" clId="{BFC636F8-3009-1B40-A6D5-0AB51A53D63C}" dt="2021-06-13T23:26:05.343" v="156" actId="2696"/>
        <pc:sldMkLst>
          <pc:docMk/>
          <pc:sldMk cId="1145701192" sldId="502"/>
        </pc:sldMkLst>
      </pc:sldChg>
      <pc:sldChg chg="add del">
        <pc:chgData name="Charles Brennan" userId="68ee0def-7694-4259-98bd-70ca068e79b5" providerId="ADAL" clId="{BFC636F8-3009-1B40-A6D5-0AB51A53D63C}" dt="2021-06-14T01:47:47.655" v="160" actId="2696"/>
        <pc:sldMkLst>
          <pc:docMk/>
          <pc:sldMk cId="2322705504" sldId="502"/>
        </pc:sldMkLst>
      </pc:sldChg>
      <pc:sldChg chg="addSp delSp modSp add mod modNotesTx">
        <pc:chgData name="Charles Brennan" userId="68ee0def-7694-4259-98bd-70ca068e79b5" providerId="ADAL" clId="{BFC636F8-3009-1B40-A6D5-0AB51A53D63C}" dt="2021-06-17T20:17:49.218" v="24191" actId="20577"/>
        <pc:sldMkLst>
          <pc:docMk/>
          <pc:sldMk cId="3654471006" sldId="502"/>
        </pc:sldMkLst>
        <pc:spChg chg="del">
          <ac:chgData name="Charles Brennan" userId="68ee0def-7694-4259-98bd-70ca068e79b5" providerId="ADAL" clId="{BFC636F8-3009-1B40-A6D5-0AB51A53D63C}" dt="2021-06-14T05:52:11.788" v="1114" actId="478"/>
          <ac:spMkLst>
            <pc:docMk/>
            <pc:sldMk cId="3654471006" sldId="502"/>
            <ac:spMk id="2" creationId="{2F69736C-9C23-EC4A-819F-5F557CB09693}"/>
          </ac:spMkLst>
        </pc:spChg>
        <pc:spChg chg="add mod">
          <ac:chgData name="Charles Brennan" userId="68ee0def-7694-4259-98bd-70ca068e79b5" providerId="ADAL" clId="{BFC636F8-3009-1B40-A6D5-0AB51A53D63C}" dt="2021-06-16T21:29:06.373" v="6921" actId="1076"/>
          <ac:spMkLst>
            <pc:docMk/>
            <pc:sldMk cId="3654471006" sldId="502"/>
            <ac:spMk id="3" creationId="{480022A1-4F84-FF4F-BAD9-747CA398A5D5}"/>
          </ac:spMkLst>
        </pc:spChg>
        <pc:spChg chg="mod">
          <ac:chgData name="Charles Brennan" userId="68ee0def-7694-4259-98bd-70ca068e79b5" providerId="ADAL" clId="{BFC636F8-3009-1B40-A6D5-0AB51A53D63C}" dt="2021-06-14T03:03:14.578" v="815" actId="20577"/>
          <ac:spMkLst>
            <pc:docMk/>
            <pc:sldMk cId="3654471006" sldId="502"/>
            <ac:spMk id="10" creationId="{29E60341-1222-9840-9057-1060D685AF29}"/>
          </ac:spMkLst>
        </pc:spChg>
        <pc:spChg chg="add del mod">
          <ac:chgData name="Charles Brennan" userId="68ee0def-7694-4259-98bd-70ca068e79b5" providerId="ADAL" clId="{BFC636F8-3009-1B40-A6D5-0AB51A53D63C}" dt="2021-06-14T06:10:50.856" v="1648" actId="478"/>
          <ac:spMkLst>
            <pc:docMk/>
            <pc:sldMk cId="3654471006" sldId="502"/>
            <ac:spMk id="15" creationId="{6C999444-B65C-F244-A936-4AD9F9F6D0A1}"/>
          </ac:spMkLst>
        </pc:spChg>
        <pc:spChg chg="add mod">
          <ac:chgData name="Charles Brennan" userId="68ee0def-7694-4259-98bd-70ca068e79b5" providerId="ADAL" clId="{BFC636F8-3009-1B40-A6D5-0AB51A53D63C}" dt="2021-06-14T06:10:51.246" v="1649"/>
          <ac:spMkLst>
            <pc:docMk/>
            <pc:sldMk cId="3654471006" sldId="502"/>
            <ac:spMk id="16" creationId="{309A1640-D255-444B-A22C-C5F3C92B828F}"/>
          </ac:spMkLst>
        </pc:spChg>
        <pc:picChg chg="del">
          <ac:chgData name="Charles Brennan" userId="68ee0def-7694-4259-98bd-70ca068e79b5" providerId="ADAL" clId="{BFC636F8-3009-1B40-A6D5-0AB51A53D63C}" dt="2021-06-14T01:53:08.713" v="170" actId="478"/>
          <ac:picMkLst>
            <pc:docMk/>
            <pc:sldMk cId="3654471006" sldId="502"/>
            <ac:picMk id="7" creationId="{2C415F3C-6E8C-1148-AEAE-01242D688917}"/>
          </ac:picMkLst>
        </pc:picChg>
        <pc:picChg chg="add mod modCrop">
          <ac:chgData name="Charles Brennan" userId="68ee0def-7694-4259-98bd-70ca068e79b5" providerId="ADAL" clId="{BFC636F8-3009-1B40-A6D5-0AB51A53D63C}" dt="2021-06-14T01:54:02.007" v="178" actId="1076"/>
          <ac:picMkLst>
            <pc:docMk/>
            <pc:sldMk cId="3654471006" sldId="502"/>
            <ac:picMk id="8" creationId="{DCF29CDA-E000-8446-9CFA-AD19B697BFCA}"/>
          </ac:picMkLst>
        </pc:picChg>
        <pc:picChg chg="add del mod modCrop">
          <ac:chgData name="Charles Brennan" userId="68ee0def-7694-4259-98bd-70ca068e79b5" providerId="ADAL" clId="{BFC636F8-3009-1B40-A6D5-0AB51A53D63C}" dt="2021-06-14T02:08:38.546" v="677" actId="478"/>
          <ac:picMkLst>
            <pc:docMk/>
            <pc:sldMk cId="3654471006" sldId="502"/>
            <ac:picMk id="9" creationId="{6312B5C6-07AC-684D-9F28-7C980234ED84}"/>
          </ac:picMkLst>
        </pc:picChg>
        <pc:picChg chg="add mod">
          <ac:chgData name="Charles Brennan" userId="68ee0def-7694-4259-98bd-70ca068e79b5" providerId="ADAL" clId="{BFC636F8-3009-1B40-A6D5-0AB51A53D63C}" dt="2021-06-14T06:01:21.948" v="1243"/>
          <ac:picMkLst>
            <pc:docMk/>
            <pc:sldMk cId="3654471006" sldId="502"/>
            <ac:picMk id="11" creationId="{88DF9E2D-D810-9144-963D-BA6179D38D4E}"/>
          </ac:picMkLst>
        </pc:picChg>
        <pc:picChg chg="del">
          <ac:chgData name="Charles Brennan" userId="68ee0def-7694-4259-98bd-70ca068e79b5" providerId="ADAL" clId="{BFC636F8-3009-1B40-A6D5-0AB51A53D63C}" dt="2021-06-14T05:52:12.942" v="1115" actId="478"/>
          <ac:picMkLst>
            <pc:docMk/>
            <pc:sldMk cId="3654471006" sldId="502"/>
            <ac:picMk id="13" creationId="{D465A2F3-7D61-6E4A-8783-528DB31C5F49}"/>
          </ac:picMkLst>
        </pc:picChg>
        <pc:picChg chg="add mod">
          <ac:chgData name="Charles Brennan" userId="68ee0def-7694-4259-98bd-70ca068e79b5" providerId="ADAL" clId="{BFC636F8-3009-1B40-A6D5-0AB51A53D63C}" dt="2021-06-14T06:02:38.253" v="1264"/>
          <ac:picMkLst>
            <pc:docMk/>
            <pc:sldMk cId="3654471006" sldId="502"/>
            <ac:picMk id="14" creationId="{4705A8D9-F00E-3B4B-881C-4D7E5269F4DE}"/>
          </ac:picMkLst>
        </pc:picChg>
      </pc:sldChg>
      <pc:sldChg chg="add del replId">
        <pc:chgData name="Charles Brennan" userId="68ee0def-7694-4259-98bd-70ca068e79b5" providerId="ADAL" clId="{BFC636F8-3009-1B40-A6D5-0AB51A53D63C}" dt="2021-06-13T23:26:05.343" v="156" actId="2696"/>
        <pc:sldMkLst>
          <pc:docMk/>
          <pc:sldMk cId="920985200" sldId="503"/>
        </pc:sldMkLst>
      </pc:sldChg>
      <pc:sldChg chg="addSp delSp modSp add mod modNotesTx">
        <pc:chgData name="Charles Brennan" userId="68ee0def-7694-4259-98bd-70ca068e79b5" providerId="ADAL" clId="{BFC636F8-3009-1B40-A6D5-0AB51A53D63C}" dt="2021-06-17T16:42:42.422" v="15134" actId="20577"/>
        <pc:sldMkLst>
          <pc:docMk/>
          <pc:sldMk cId="2615871328" sldId="503"/>
        </pc:sldMkLst>
        <pc:spChg chg="del">
          <ac:chgData name="Charles Brennan" userId="68ee0def-7694-4259-98bd-70ca068e79b5" providerId="ADAL" clId="{BFC636F8-3009-1B40-A6D5-0AB51A53D63C}" dt="2021-06-14T03:21:02.757" v="818" actId="478"/>
          <ac:spMkLst>
            <pc:docMk/>
            <pc:sldMk cId="2615871328" sldId="503"/>
            <ac:spMk id="6" creationId="{D84BF576-51E2-064C-BE8E-28E41462B2C4}"/>
          </ac:spMkLst>
        </pc:spChg>
        <pc:spChg chg="add mod">
          <ac:chgData name="Charles Brennan" userId="68ee0def-7694-4259-98bd-70ca068e79b5" providerId="ADAL" clId="{BFC636F8-3009-1B40-A6D5-0AB51A53D63C}" dt="2021-06-14T05:00:08.048" v="956" actId="20577"/>
          <ac:spMkLst>
            <pc:docMk/>
            <pc:sldMk cId="2615871328" sldId="503"/>
            <ac:spMk id="7" creationId="{82C61153-9591-8C44-97F1-CD198875A9AD}"/>
          </ac:spMkLst>
        </pc:spChg>
        <pc:spChg chg="del mod">
          <ac:chgData name="Charles Brennan" userId="68ee0def-7694-4259-98bd-70ca068e79b5" providerId="ADAL" clId="{BFC636F8-3009-1B40-A6D5-0AB51A53D63C}" dt="2021-06-14T04:54:05.150" v="933" actId="478"/>
          <ac:spMkLst>
            <pc:docMk/>
            <pc:sldMk cId="2615871328" sldId="503"/>
            <ac:spMk id="12" creationId="{62024844-052B-9B40-8572-B92B5AA0E568}"/>
          </ac:spMkLst>
        </pc:spChg>
        <pc:picChg chg="mod">
          <ac:chgData name="Charles Brennan" userId="68ee0def-7694-4259-98bd-70ca068e79b5" providerId="ADAL" clId="{BFC636F8-3009-1B40-A6D5-0AB51A53D63C}" dt="2021-06-16T22:55:07.942" v="7028" actId="14826"/>
          <ac:picMkLst>
            <pc:docMk/>
            <pc:sldMk cId="2615871328" sldId="503"/>
            <ac:picMk id="3" creationId="{C10FD1E9-BB7C-5E45-A496-FE2C8AC50987}"/>
          </ac:picMkLst>
        </pc:picChg>
        <pc:picChg chg="add mod modCrop">
          <ac:chgData name="Charles Brennan" userId="68ee0def-7694-4259-98bd-70ca068e79b5" providerId="ADAL" clId="{BFC636F8-3009-1B40-A6D5-0AB51A53D63C}" dt="2021-06-14T04:54:37.310" v="939" actId="18131"/>
          <ac:picMkLst>
            <pc:docMk/>
            <pc:sldMk cId="2615871328" sldId="503"/>
            <ac:picMk id="8" creationId="{7A03BD59-AE58-4D4C-A070-E9E389E6E46B}"/>
          </ac:picMkLst>
        </pc:picChg>
        <pc:picChg chg="add del mod">
          <ac:chgData name="Charles Brennan" userId="68ee0def-7694-4259-98bd-70ca068e79b5" providerId="ADAL" clId="{BFC636F8-3009-1B40-A6D5-0AB51A53D63C}" dt="2021-06-14T06:02:24.705" v="1261" actId="478"/>
          <ac:picMkLst>
            <pc:docMk/>
            <pc:sldMk cId="2615871328" sldId="503"/>
            <ac:picMk id="9" creationId="{0A59F758-4E23-5641-B5BE-C585AF257A1B}"/>
          </ac:picMkLst>
        </pc:picChg>
        <pc:picChg chg="add del">
          <ac:chgData name="Charles Brennan" userId="68ee0def-7694-4259-98bd-70ca068e79b5" providerId="ADAL" clId="{BFC636F8-3009-1B40-A6D5-0AB51A53D63C}" dt="2021-06-14T05:52:18.928" v="1117" actId="478"/>
          <ac:picMkLst>
            <pc:docMk/>
            <pc:sldMk cId="2615871328" sldId="503"/>
            <ac:picMk id="14" creationId="{27FABE4E-49FB-3D43-9EFA-AC858F702D3E}"/>
          </ac:picMkLst>
        </pc:picChg>
        <pc:picChg chg="del">
          <ac:chgData name="Charles Brennan" userId="68ee0def-7694-4259-98bd-70ca068e79b5" providerId="ADAL" clId="{BFC636F8-3009-1B40-A6D5-0AB51A53D63C}" dt="2021-06-14T04:54:05.150" v="933" actId="478"/>
          <ac:picMkLst>
            <pc:docMk/>
            <pc:sldMk cId="2615871328" sldId="503"/>
            <ac:picMk id="15" creationId="{A97B67B2-EE70-1B4A-8B73-6462F1AA5E4F}"/>
          </ac:picMkLst>
        </pc:picChg>
      </pc:sldChg>
      <pc:sldChg chg="add del replId">
        <pc:chgData name="Charles Brennan" userId="68ee0def-7694-4259-98bd-70ca068e79b5" providerId="ADAL" clId="{BFC636F8-3009-1B40-A6D5-0AB51A53D63C}" dt="2021-06-14T01:47:42.990" v="159" actId="2696"/>
        <pc:sldMkLst>
          <pc:docMk/>
          <pc:sldMk cId="4139465267" sldId="503"/>
        </pc:sldMkLst>
      </pc:sldChg>
      <pc:sldChg chg="addSp delSp modSp add mod replId modNotesTx">
        <pc:chgData name="Charles Brennan" userId="68ee0def-7694-4259-98bd-70ca068e79b5" providerId="ADAL" clId="{BFC636F8-3009-1B40-A6D5-0AB51A53D63C}" dt="2021-06-17T16:46:24.438" v="16391" actId="20577"/>
        <pc:sldMkLst>
          <pc:docMk/>
          <pc:sldMk cId="1775755066" sldId="504"/>
        </pc:sldMkLst>
        <pc:spChg chg="del">
          <ac:chgData name="Charles Brennan" userId="68ee0def-7694-4259-98bd-70ca068e79b5" providerId="ADAL" clId="{BFC636F8-3009-1B40-A6D5-0AB51A53D63C}" dt="2021-06-14T05:52:25.317" v="1118" actId="478"/>
          <ac:spMkLst>
            <pc:docMk/>
            <pc:sldMk cId="1775755066" sldId="504"/>
            <ac:spMk id="2" creationId="{2F69736C-9C23-EC4A-819F-5F557CB09693}"/>
          </ac:spMkLst>
        </pc:spChg>
        <pc:spChg chg="mod">
          <ac:chgData name="Charles Brennan" userId="68ee0def-7694-4259-98bd-70ca068e79b5" providerId="ADAL" clId="{BFC636F8-3009-1B40-A6D5-0AB51A53D63C}" dt="2021-06-14T04:53:58.469" v="932" actId="20577"/>
          <ac:spMkLst>
            <pc:docMk/>
            <pc:sldMk cId="1775755066" sldId="504"/>
            <ac:spMk id="10" creationId="{29E60341-1222-9840-9057-1060D685AF29}"/>
          </ac:spMkLst>
        </pc:spChg>
        <pc:spChg chg="add del mod">
          <ac:chgData name="Charles Brennan" userId="68ee0def-7694-4259-98bd-70ca068e79b5" providerId="ADAL" clId="{BFC636F8-3009-1B40-A6D5-0AB51A53D63C}" dt="2021-06-14T06:09:44.264" v="1569" actId="478"/>
          <ac:spMkLst>
            <pc:docMk/>
            <pc:sldMk cId="1775755066" sldId="504"/>
            <ac:spMk id="16" creationId="{0FF7B1F9-E94A-6740-B294-196BA5C76987}"/>
          </ac:spMkLst>
        </pc:spChg>
        <pc:spChg chg="add mod">
          <ac:chgData name="Charles Brennan" userId="68ee0def-7694-4259-98bd-70ca068e79b5" providerId="ADAL" clId="{BFC636F8-3009-1B40-A6D5-0AB51A53D63C}" dt="2021-06-14T06:09:44.731" v="1570"/>
          <ac:spMkLst>
            <pc:docMk/>
            <pc:sldMk cId="1775755066" sldId="504"/>
            <ac:spMk id="17" creationId="{610840F5-A71E-7645-A4FE-3C1EE4DFEEDC}"/>
          </ac:spMkLst>
        </pc:spChg>
        <pc:picChg chg="del mod modCrop">
          <ac:chgData name="Charles Brennan" userId="68ee0def-7694-4259-98bd-70ca068e79b5" providerId="ADAL" clId="{BFC636F8-3009-1B40-A6D5-0AB51A53D63C}" dt="2021-06-14T04:48:46.266" v="894" actId="478"/>
          <ac:picMkLst>
            <pc:docMk/>
            <pc:sldMk cId="1775755066" sldId="504"/>
            <ac:picMk id="7" creationId="{2C415F3C-6E8C-1148-AEAE-01242D688917}"/>
          </ac:picMkLst>
        </pc:picChg>
        <pc:picChg chg="add del mod">
          <ac:chgData name="Charles Brennan" userId="68ee0def-7694-4259-98bd-70ca068e79b5" providerId="ADAL" clId="{BFC636F8-3009-1B40-A6D5-0AB51A53D63C}" dt="2021-06-14T04:47:49.630" v="859" actId="21"/>
          <ac:picMkLst>
            <pc:docMk/>
            <pc:sldMk cId="1775755066" sldId="504"/>
            <ac:picMk id="8" creationId="{775A18A0-19E1-0A47-8B03-4D4AF4B35C1E}"/>
          </ac:picMkLst>
        </pc:picChg>
        <pc:picChg chg="add mod modCrop">
          <ac:chgData name="Charles Brennan" userId="68ee0def-7694-4259-98bd-70ca068e79b5" providerId="ADAL" clId="{BFC636F8-3009-1B40-A6D5-0AB51A53D63C}" dt="2021-06-16T21:28:42.584" v="6917" actId="1035"/>
          <ac:picMkLst>
            <pc:docMk/>
            <pc:sldMk cId="1775755066" sldId="504"/>
            <ac:picMk id="9" creationId="{D2C2B0DE-2829-5241-BA71-7420FD3116C2}"/>
          </ac:picMkLst>
        </pc:picChg>
        <pc:picChg chg="add mod">
          <ac:chgData name="Charles Brennan" userId="68ee0def-7694-4259-98bd-70ca068e79b5" providerId="ADAL" clId="{BFC636F8-3009-1B40-A6D5-0AB51A53D63C}" dt="2021-06-14T04:54:43.873" v="941"/>
          <ac:picMkLst>
            <pc:docMk/>
            <pc:sldMk cId="1775755066" sldId="504"/>
            <ac:picMk id="11" creationId="{15E952AE-A025-B146-8309-CAA2011F2140}"/>
          </ac:picMkLst>
        </pc:picChg>
        <pc:picChg chg="del mod modCrop">
          <ac:chgData name="Charles Brennan" userId="68ee0def-7694-4259-98bd-70ca068e79b5" providerId="ADAL" clId="{BFC636F8-3009-1B40-A6D5-0AB51A53D63C}" dt="2021-06-14T04:54:43.417" v="940" actId="478"/>
          <ac:picMkLst>
            <pc:docMk/>
            <pc:sldMk cId="1775755066" sldId="504"/>
            <ac:picMk id="12" creationId="{97BC2957-1D6F-5646-BA5E-F00716391C80}"/>
          </ac:picMkLst>
        </pc:picChg>
        <pc:picChg chg="del">
          <ac:chgData name="Charles Brennan" userId="68ee0def-7694-4259-98bd-70ca068e79b5" providerId="ADAL" clId="{BFC636F8-3009-1B40-A6D5-0AB51A53D63C}" dt="2021-06-14T05:52:26.618" v="1119" actId="478"/>
          <ac:picMkLst>
            <pc:docMk/>
            <pc:sldMk cId="1775755066" sldId="504"/>
            <ac:picMk id="13" creationId="{D465A2F3-7D61-6E4A-8783-528DB31C5F49}"/>
          </ac:picMkLst>
        </pc:picChg>
        <pc:picChg chg="add mod">
          <ac:chgData name="Charles Brennan" userId="68ee0def-7694-4259-98bd-70ca068e79b5" providerId="ADAL" clId="{BFC636F8-3009-1B40-A6D5-0AB51A53D63C}" dt="2021-06-14T06:01:24.606" v="1244"/>
          <ac:picMkLst>
            <pc:docMk/>
            <pc:sldMk cId="1775755066" sldId="504"/>
            <ac:picMk id="14" creationId="{6328FF33-6DF9-DD49-8574-B86BFFAA65B7}"/>
          </ac:picMkLst>
        </pc:picChg>
        <pc:picChg chg="add del mod">
          <ac:chgData name="Charles Brennan" userId="68ee0def-7694-4259-98bd-70ca068e79b5" providerId="ADAL" clId="{BFC636F8-3009-1B40-A6D5-0AB51A53D63C}" dt="2021-06-14T06:03:37.492" v="1274" actId="478"/>
          <ac:picMkLst>
            <pc:docMk/>
            <pc:sldMk cId="1775755066" sldId="504"/>
            <ac:picMk id="15" creationId="{BC549B53-1B7D-5A46-A054-1808F345E257}"/>
          </ac:picMkLst>
        </pc:picChg>
      </pc:sldChg>
      <pc:sldChg chg="add del replId">
        <pc:chgData name="Charles Brennan" userId="68ee0def-7694-4259-98bd-70ca068e79b5" providerId="ADAL" clId="{BFC636F8-3009-1B40-A6D5-0AB51A53D63C}" dt="2021-06-13T23:26:05.343" v="156" actId="2696"/>
        <pc:sldMkLst>
          <pc:docMk/>
          <pc:sldMk cId="2462857504" sldId="504"/>
        </pc:sldMkLst>
      </pc:sldChg>
      <pc:sldChg chg="add del ord replId">
        <pc:chgData name="Charles Brennan" userId="68ee0def-7694-4259-98bd-70ca068e79b5" providerId="ADAL" clId="{BFC636F8-3009-1B40-A6D5-0AB51A53D63C}" dt="2021-06-14T01:47:47.655" v="160" actId="2696"/>
        <pc:sldMkLst>
          <pc:docMk/>
          <pc:sldMk cId="2629028821" sldId="504"/>
        </pc:sldMkLst>
      </pc:sldChg>
      <pc:sldChg chg="addSp delSp modSp add mod replId modNotesTx">
        <pc:chgData name="Charles Brennan" userId="68ee0def-7694-4259-98bd-70ca068e79b5" providerId="ADAL" clId="{BFC636F8-3009-1B40-A6D5-0AB51A53D63C}" dt="2021-06-17T16:48:25.970" v="17051" actId="20577"/>
        <pc:sldMkLst>
          <pc:docMk/>
          <pc:sldMk cId="4289078166" sldId="505"/>
        </pc:sldMkLst>
        <pc:spChg chg="del">
          <ac:chgData name="Charles Brennan" userId="68ee0def-7694-4259-98bd-70ca068e79b5" providerId="ADAL" clId="{BFC636F8-3009-1B40-A6D5-0AB51A53D63C}" dt="2021-06-14T05:52:30.807" v="1120" actId="478"/>
          <ac:spMkLst>
            <pc:docMk/>
            <pc:sldMk cId="4289078166" sldId="505"/>
            <ac:spMk id="2" creationId="{2F69736C-9C23-EC4A-819F-5F557CB09693}"/>
          </ac:spMkLst>
        </pc:spChg>
        <pc:spChg chg="add mod">
          <ac:chgData name="Charles Brennan" userId="68ee0def-7694-4259-98bd-70ca068e79b5" providerId="ADAL" clId="{BFC636F8-3009-1B40-A6D5-0AB51A53D63C}" dt="2021-06-14T04:59:55.507" v="955" actId="20577"/>
          <ac:spMkLst>
            <pc:docMk/>
            <pc:sldMk cId="4289078166" sldId="505"/>
            <ac:spMk id="7" creationId="{A16C6D46-AFDF-2348-85EC-F2A8DA3D3DAE}"/>
          </ac:spMkLst>
        </pc:spChg>
        <pc:spChg chg="del">
          <ac:chgData name="Charles Brennan" userId="68ee0def-7694-4259-98bd-70ca068e79b5" providerId="ADAL" clId="{BFC636F8-3009-1B40-A6D5-0AB51A53D63C}" dt="2021-06-14T04:55:15.727" v="942" actId="478"/>
          <ac:spMkLst>
            <pc:docMk/>
            <pc:sldMk cId="4289078166" sldId="505"/>
            <ac:spMk id="10" creationId="{29E60341-1222-9840-9057-1060D685AF29}"/>
          </ac:spMkLst>
        </pc:spChg>
        <pc:spChg chg="add mod">
          <ac:chgData name="Charles Brennan" userId="68ee0def-7694-4259-98bd-70ca068e79b5" providerId="ADAL" clId="{BFC636F8-3009-1B40-A6D5-0AB51A53D63C}" dt="2021-06-16T21:29:00.762" v="6920" actId="1076"/>
          <ac:spMkLst>
            <pc:docMk/>
            <pc:sldMk cId="4289078166" sldId="505"/>
            <ac:spMk id="11" creationId="{C145D42B-26DE-2D41-A94C-779CFE76409B}"/>
          </ac:spMkLst>
        </pc:spChg>
        <pc:spChg chg="add del mod">
          <ac:chgData name="Charles Brennan" userId="68ee0def-7694-4259-98bd-70ca068e79b5" providerId="ADAL" clId="{BFC636F8-3009-1B40-A6D5-0AB51A53D63C}" dt="2021-06-14T06:09:52.499" v="1571" actId="478"/>
          <ac:spMkLst>
            <pc:docMk/>
            <pc:sldMk cId="4289078166" sldId="505"/>
            <ac:spMk id="16" creationId="{502CDB47-ADDF-524B-9C6E-01C2F54D2500}"/>
          </ac:spMkLst>
        </pc:spChg>
        <pc:spChg chg="add del mod">
          <ac:chgData name="Charles Brennan" userId="68ee0def-7694-4259-98bd-70ca068e79b5" providerId="ADAL" clId="{BFC636F8-3009-1B40-A6D5-0AB51A53D63C}" dt="2021-06-14T06:10:41.689" v="1640" actId="478"/>
          <ac:spMkLst>
            <pc:docMk/>
            <pc:sldMk cId="4289078166" sldId="505"/>
            <ac:spMk id="17" creationId="{107DBBAA-49C4-394A-BA31-97F05D152601}"/>
          </ac:spMkLst>
        </pc:spChg>
        <pc:spChg chg="add mod">
          <ac:chgData name="Charles Brennan" userId="68ee0def-7694-4259-98bd-70ca068e79b5" providerId="ADAL" clId="{BFC636F8-3009-1B40-A6D5-0AB51A53D63C}" dt="2021-06-14T06:10:45.970" v="1647" actId="1036"/>
          <ac:spMkLst>
            <pc:docMk/>
            <pc:sldMk cId="4289078166" sldId="505"/>
            <ac:spMk id="18" creationId="{2EDFDFE1-9ED0-DB41-8459-8F873D6E94E7}"/>
          </ac:spMkLst>
        </pc:spChg>
        <pc:picChg chg="mod modCrop">
          <ac:chgData name="Charles Brennan" userId="68ee0def-7694-4259-98bd-70ca068e79b5" providerId="ADAL" clId="{BFC636F8-3009-1B40-A6D5-0AB51A53D63C}" dt="2021-06-14T04:58:11.702" v="951" actId="18131"/>
          <ac:picMkLst>
            <pc:docMk/>
            <pc:sldMk cId="4289078166" sldId="505"/>
            <ac:picMk id="8" creationId="{DCF29CDA-E000-8446-9CFA-AD19B697BFCA}"/>
          </ac:picMkLst>
        </pc:picChg>
        <pc:picChg chg="add mod">
          <ac:chgData name="Charles Brennan" userId="68ee0def-7694-4259-98bd-70ca068e79b5" providerId="ADAL" clId="{BFC636F8-3009-1B40-A6D5-0AB51A53D63C}" dt="2021-06-14T04:55:16.526" v="943"/>
          <ac:picMkLst>
            <pc:docMk/>
            <pc:sldMk cId="4289078166" sldId="505"/>
            <ac:picMk id="9" creationId="{555C2D4A-ABC6-B64B-AF99-A41B1A445452}"/>
          </ac:picMkLst>
        </pc:picChg>
        <pc:picChg chg="del">
          <ac:chgData name="Charles Brennan" userId="68ee0def-7694-4259-98bd-70ca068e79b5" providerId="ADAL" clId="{BFC636F8-3009-1B40-A6D5-0AB51A53D63C}" dt="2021-06-14T04:55:15.727" v="942" actId="478"/>
          <ac:picMkLst>
            <pc:docMk/>
            <pc:sldMk cId="4289078166" sldId="505"/>
            <ac:picMk id="12" creationId="{97BC2957-1D6F-5646-BA5E-F00716391C80}"/>
          </ac:picMkLst>
        </pc:picChg>
        <pc:picChg chg="del">
          <ac:chgData name="Charles Brennan" userId="68ee0def-7694-4259-98bd-70ca068e79b5" providerId="ADAL" clId="{BFC636F8-3009-1B40-A6D5-0AB51A53D63C}" dt="2021-06-14T05:52:32.099" v="1121" actId="478"/>
          <ac:picMkLst>
            <pc:docMk/>
            <pc:sldMk cId="4289078166" sldId="505"/>
            <ac:picMk id="13" creationId="{D465A2F3-7D61-6E4A-8783-528DB31C5F49}"/>
          </ac:picMkLst>
        </pc:picChg>
        <pc:picChg chg="add mod">
          <ac:chgData name="Charles Brennan" userId="68ee0def-7694-4259-98bd-70ca068e79b5" providerId="ADAL" clId="{BFC636F8-3009-1B40-A6D5-0AB51A53D63C}" dt="2021-06-14T06:01:26.982" v="1245"/>
          <ac:picMkLst>
            <pc:docMk/>
            <pc:sldMk cId="4289078166" sldId="505"/>
            <ac:picMk id="14" creationId="{B4A11DEC-4F9E-8A4C-A74A-C7256BF126B2}"/>
          </ac:picMkLst>
        </pc:picChg>
        <pc:picChg chg="add mod">
          <ac:chgData name="Charles Brennan" userId="68ee0def-7694-4259-98bd-70ca068e79b5" providerId="ADAL" clId="{BFC636F8-3009-1B40-A6D5-0AB51A53D63C}" dt="2021-06-14T06:02:13.297" v="1258"/>
          <ac:picMkLst>
            <pc:docMk/>
            <pc:sldMk cId="4289078166" sldId="505"/>
            <ac:picMk id="15" creationId="{FAB13661-7450-144F-A13F-C6CD8B8BEC95}"/>
          </ac:picMkLst>
        </pc:picChg>
      </pc:sldChg>
      <pc:sldChg chg="new del">
        <pc:chgData name="Charles Brennan" userId="68ee0def-7694-4259-98bd-70ca068e79b5" providerId="ADAL" clId="{BFC636F8-3009-1B40-A6D5-0AB51A53D63C}" dt="2021-06-14T02:01:16.118" v="209" actId="680"/>
        <pc:sldMkLst>
          <pc:docMk/>
          <pc:sldMk cId="137767035" sldId="506"/>
        </pc:sldMkLst>
      </pc:sldChg>
      <pc:sldChg chg="addSp delSp modSp add mod ord modNotesTx">
        <pc:chgData name="Charles Brennan" userId="68ee0def-7694-4259-98bd-70ca068e79b5" providerId="ADAL" clId="{BFC636F8-3009-1B40-A6D5-0AB51A53D63C}" dt="2021-06-17T16:24:26.432" v="11663" actId="20577"/>
        <pc:sldMkLst>
          <pc:docMk/>
          <pc:sldMk cId="3698504529" sldId="506"/>
        </pc:sldMkLst>
        <pc:spChg chg="add del mod">
          <ac:chgData name="Charles Brennan" userId="68ee0def-7694-4259-98bd-70ca068e79b5" providerId="ADAL" clId="{BFC636F8-3009-1B40-A6D5-0AB51A53D63C}" dt="2021-06-14T02:04:31.432" v="324" actId="478"/>
          <ac:spMkLst>
            <pc:docMk/>
            <pc:sldMk cId="3698504529" sldId="506"/>
            <ac:spMk id="3" creationId="{6D77C5E6-9018-9A43-B921-FD176D273D1C}"/>
          </ac:spMkLst>
        </pc:spChg>
        <pc:spChg chg="add mod">
          <ac:chgData name="Charles Brennan" userId="68ee0def-7694-4259-98bd-70ca068e79b5" providerId="ADAL" clId="{BFC636F8-3009-1B40-A6D5-0AB51A53D63C}" dt="2021-06-14T05:58:11.302" v="1241" actId="20577"/>
          <ac:spMkLst>
            <pc:docMk/>
            <pc:sldMk cId="3698504529" sldId="506"/>
            <ac:spMk id="8" creationId="{0D289A48-5B66-3743-A4BA-731274C343BB}"/>
          </ac:spMkLst>
        </pc:spChg>
        <pc:spChg chg="mod">
          <ac:chgData name="Charles Brennan" userId="68ee0def-7694-4259-98bd-70ca068e79b5" providerId="ADAL" clId="{BFC636F8-3009-1B40-A6D5-0AB51A53D63C}" dt="2021-06-14T02:02:35.639" v="246" actId="20577"/>
          <ac:spMkLst>
            <pc:docMk/>
            <pc:sldMk cId="3698504529" sldId="506"/>
            <ac:spMk id="10" creationId="{29E60341-1222-9840-9057-1060D685AF29}"/>
          </ac:spMkLst>
        </pc:spChg>
        <pc:spChg chg="del mod">
          <ac:chgData name="Charles Brennan" userId="68ee0def-7694-4259-98bd-70ca068e79b5" providerId="ADAL" clId="{BFC636F8-3009-1B40-A6D5-0AB51A53D63C}" dt="2021-06-14T02:04:29.875" v="323" actId="478"/>
          <ac:spMkLst>
            <pc:docMk/>
            <pc:sldMk cId="3698504529" sldId="506"/>
            <ac:spMk id="13" creationId="{7118E34D-1D8E-8B4F-A579-9C85256C92BD}"/>
          </ac:spMkLst>
        </pc:spChg>
      </pc:sldChg>
      <pc:sldChg chg="addSp delSp modSp add mod modNotesTx">
        <pc:chgData name="Charles Brennan" userId="68ee0def-7694-4259-98bd-70ca068e79b5" providerId="ADAL" clId="{BFC636F8-3009-1B40-A6D5-0AB51A53D63C}" dt="2021-06-17T17:03:03.493" v="18030" actId="20577"/>
        <pc:sldMkLst>
          <pc:docMk/>
          <pc:sldMk cId="1502168156" sldId="507"/>
        </pc:sldMkLst>
        <pc:spChg chg="del">
          <ac:chgData name="Charles Brennan" userId="68ee0def-7694-4259-98bd-70ca068e79b5" providerId="ADAL" clId="{BFC636F8-3009-1B40-A6D5-0AB51A53D63C}" dt="2021-06-14T06:40:04.937" v="1765" actId="478"/>
          <ac:spMkLst>
            <pc:docMk/>
            <pc:sldMk cId="1502168156" sldId="507"/>
            <ac:spMk id="6" creationId="{D84BF576-51E2-064C-BE8E-28E41462B2C4}"/>
          </ac:spMkLst>
        </pc:spChg>
        <pc:spChg chg="add del mod">
          <ac:chgData name="Charles Brennan" userId="68ee0def-7694-4259-98bd-70ca068e79b5" providerId="ADAL" clId="{BFC636F8-3009-1B40-A6D5-0AB51A53D63C}" dt="2021-06-14T07:20:22.255" v="1793" actId="21"/>
          <ac:spMkLst>
            <pc:docMk/>
            <pc:sldMk cId="1502168156" sldId="507"/>
            <ac:spMk id="8" creationId="{42B9B7E2-2FAD-824A-80A5-3EE862B3D3D7}"/>
          </ac:spMkLst>
        </pc:spChg>
        <pc:spChg chg="add mod">
          <ac:chgData name="Charles Brennan" userId="68ee0def-7694-4259-98bd-70ca068e79b5" providerId="ADAL" clId="{BFC636F8-3009-1B40-A6D5-0AB51A53D63C}" dt="2021-06-14T07:20:25.503" v="1795"/>
          <ac:spMkLst>
            <pc:docMk/>
            <pc:sldMk cId="1502168156" sldId="507"/>
            <ac:spMk id="10" creationId="{292C7C86-F4DD-FE48-99CC-4664955D1603}"/>
          </ac:spMkLst>
        </pc:spChg>
        <pc:spChg chg="del mod">
          <ac:chgData name="Charles Brennan" userId="68ee0def-7694-4259-98bd-70ca068e79b5" providerId="ADAL" clId="{BFC636F8-3009-1B40-A6D5-0AB51A53D63C}" dt="2021-06-14T07:20:24.360" v="1794" actId="478"/>
          <ac:spMkLst>
            <pc:docMk/>
            <pc:sldMk cId="1502168156" sldId="507"/>
            <ac:spMk id="12" creationId="{62024844-052B-9B40-8572-B92B5AA0E568}"/>
          </ac:spMkLst>
        </pc:spChg>
        <pc:picChg chg="mod">
          <ac:chgData name="Charles Brennan" userId="68ee0def-7694-4259-98bd-70ca068e79b5" providerId="ADAL" clId="{BFC636F8-3009-1B40-A6D5-0AB51A53D63C}" dt="2021-06-14T06:39:53.961" v="1764" actId="1076"/>
          <ac:picMkLst>
            <pc:docMk/>
            <pc:sldMk cId="1502168156" sldId="507"/>
            <ac:picMk id="3" creationId="{C10FD1E9-BB7C-5E45-A496-FE2C8AC50987}"/>
          </ac:picMkLst>
        </pc:picChg>
        <pc:picChg chg="add del mod">
          <ac:chgData name="Charles Brennan" userId="68ee0def-7694-4259-98bd-70ca068e79b5" providerId="ADAL" clId="{BFC636F8-3009-1B40-A6D5-0AB51A53D63C}" dt="2021-06-14T06:02:30.256" v="1262" actId="478"/>
          <ac:picMkLst>
            <pc:docMk/>
            <pc:sldMk cId="1502168156" sldId="507"/>
            <ac:picMk id="7" creationId="{99FCC0AE-05C4-9041-9797-986040A54331}"/>
          </ac:picMkLst>
        </pc:picChg>
        <pc:picChg chg="add del mod">
          <ac:chgData name="Charles Brennan" userId="68ee0def-7694-4259-98bd-70ca068e79b5" providerId="ADAL" clId="{BFC636F8-3009-1B40-A6D5-0AB51A53D63C}" dt="2021-06-14T07:20:22.255" v="1793" actId="21"/>
          <ac:picMkLst>
            <pc:docMk/>
            <pc:sldMk cId="1502168156" sldId="507"/>
            <ac:picMk id="9" creationId="{118136DA-A870-2B46-B444-94120117F62A}"/>
          </ac:picMkLst>
        </pc:picChg>
        <pc:picChg chg="add mod">
          <ac:chgData name="Charles Brennan" userId="68ee0def-7694-4259-98bd-70ca068e79b5" providerId="ADAL" clId="{BFC636F8-3009-1B40-A6D5-0AB51A53D63C}" dt="2021-06-14T07:20:25.503" v="1795"/>
          <ac:picMkLst>
            <pc:docMk/>
            <pc:sldMk cId="1502168156" sldId="507"/>
            <ac:picMk id="11" creationId="{41058872-92F8-6A4F-8205-F57CDB608CA0}"/>
          </ac:picMkLst>
        </pc:picChg>
        <pc:picChg chg="del">
          <ac:chgData name="Charles Brennan" userId="68ee0def-7694-4259-98bd-70ca068e79b5" providerId="ADAL" clId="{BFC636F8-3009-1B40-A6D5-0AB51A53D63C}" dt="2021-06-14T07:20:24.360" v="1794" actId="478"/>
          <ac:picMkLst>
            <pc:docMk/>
            <pc:sldMk cId="1502168156" sldId="507"/>
            <ac:picMk id="15" creationId="{A97B67B2-EE70-1B4A-8B73-6462F1AA5E4F}"/>
          </ac:picMkLst>
        </pc:picChg>
      </pc:sldChg>
      <pc:sldChg chg="addSp delSp modSp add mod modNotesTx">
        <pc:chgData name="Charles Brennan" userId="68ee0def-7694-4259-98bd-70ca068e79b5" providerId="ADAL" clId="{BFC636F8-3009-1B40-A6D5-0AB51A53D63C}" dt="2021-06-17T17:36:01.960" v="19062" actId="20577"/>
        <pc:sldMkLst>
          <pc:docMk/>
          <pc:sldMk cId="3423153387" sldId="508"/>
        </pc:sldMkLst>
        <pc:spChg chg="del">
          <ac:chgData name="Charles Brennan" userId="68ee0def-7694-4259-98bd-70ca068e79b5" providerId="ADAL" clId="{BFC636F8-3009-1B40-A6D5-0AB51A53D63C}" dt="2021-06-14T07:17:39.039" v="1771" actId="478"/>
          <ac:spMkLst>
            <pc:docMk/>
            <pc:sldMk cId="3423153387" sldId="508"/>
            <ac:spMk id="2" creationId="{2F69736C-9C23-EC4A-819F-5F557CB09693}"/>
          </ac:spMkLst>
        </pc:spChg>
        <pc:spChg chg="add del mod">
          <ac:chgData name="Charles Brennan" userId="68ee0def-7694-4259-98bd-70ca068e79b5" providerId="ADAL" clId="{BFC636F8-3009-1B40-A6D5-0AB51A53D63C}" dt="2021-06-16T18:05:00.800" v="6057"/>
          <ac:spMkLst>
            <pc:docMk/>
            <pc:sldMk cId="3423153387" sldId="508"/>
            <ac:spMk id="2" creationId="{9F0DDEA2-C9EA-214E-917B-BE5FA5C4DA66}"/>
          </ac:spMkLst>
        </pc:spChg>
        <pc:spChg chg="mod">
          <ac:chgData name="Charles Brennan" userId="68ee0def-7694-4259-98bd-70ca068e79b5" providerId="ADAL" clId="{BFC636F8-3009-1B40-A6D5-0AB51A53D63C}" dt="2021-06-14T07:19:58.798" v="1790" actId="207"/>
          <ac:spMkLst>
            <pc:docMk/>
            <pc:sldMk cId="3423153387" sldId="508"/>
            <ac:spMk id="10" creationId="{29E60341-1222-9840-9057-1060D685AF29}"/>
          </ac:spMkLst>
        </pc:spChg>
        <pc:spChg chg="add mod">
          <ac:chgData name="Charles Brennan" userId="68ee0def-7694-4259-98bd-70ca068e79b5" providerId="ADAL" clId="{BFC636F8-3009-1B40-A6D5-0AB51A53D63C}" dt="2021-06-16T22:50:37.241" v="7022" actId="20577"/>
          <ac:spMkLst>
            <pc:docMk/>
            <pc:sldMk cId="3423153387" sldId="508"/>
            <ac:spMk id="11" creationId="{69473F67-030F-3B4B-BBBF-7CC8FDDA1BE0}"/>
          </ac:spMkLst>
        </pc:spChg>
        <pc:picChg chg="mod modCrop">
          <ac:chgData name="Charles Brennan" userId="68ee0def-7694-4259-98bd-70ca068e79b5" providerId="ADAL" clId="{BFC636F8-3009-1B40-A6D5-0AB51A53D63C}" dt="2021-06-14T07:18:15.776" v="1775" actId="1076"/>
          <ac:picMkLst>
            <pc:docMk/>
            <pc:sldMk cId="3423153387" sldId="508"/>
            <ac:picMk id="7" creationId="{2C415F3C-6E8C-1148-AEAE-01242D688917}"/>
          </ac:picMkLst>
        </pc:picChg>
        <pc:picChg chg="add mod">
          <ac:chgData name="Charles Brennan" userId="68ee0def-7694-4259-98bd-70ca068e79b5" providerId="ADAL" clId="{BFC636F8-3009-1B40-A6D5-0AB51A53D63C}" dt="2021-06-14T06:01:33.767" v="1247"/>
          <ac:picMkLst>
            <pc:docMk/>
            <pc:sldMk cId="3423153387" sldId="508"/>
            <ac:picMk id="8" creationId="{A0F5F62F-237A-2648-8C10-3379C1B8A5F7}"/>
          </ac:picMkLst>
        </pc:picChg>
        <pc:picChg chg="add del mod">
          <ac:chgData name="Charles Brennan" userId="68ee0def-7694-4259-98bd-70ca068e79b5" providerId="ADAL" clId="{BFC636F8-3009-1B40-A6D5-0AB51A53D63C}" dt="2021-06-16T22:49:24.010" v="6976" actId="478"/>
          <ac:picMkLst>
            <pc:docMk/>
            <pc:sldMk cId="3423153387" sldId="508"/>
            <ac:picMk id="9" creationId="{9EA9F1D8-8812-8148-A06B-0A823E45594C}"/>
          </ac:picMkLst>
        </pc:picChg>
        <pc:picChg chg="mod modCrop">
          <ac:chgData name="Charles Brennan" userId="68ee0def-7694-4259-98bd-70ca068e79b5" providerId="ADAL" clId="{BFC636F8-3009-1B40-A6D5-0AB51A53D63C}" dt="2021-06-14T07:19:37.622" v="1789" actId="18131"/>
          <ac:picMkLst>
            <pc:docMk/>
            <pc:sldMk cId="3423153387" sldId="508"/>
            <ac:picMk id="12" creationId="{97BC2957-1D6F-5646-BA5E-F00716391C80}"/>
          </ac:picMkLst>
        </pc:picChg>
        <pc:picChg chg="del">
          <ac:chgData name="Charles Brennan" userId="68ee0def-7694-4259-98bd-70ca068e79b5" providerId="ADAL" clId="{BFC636F8-3009-1B40-A6D5-0AB51A53D63C}" dt="2021-06-14T07:17:40.212" v="1772" actId="478"/>
          <ac:picMkLst>
            <pc:docMk/>
            <pc:sldMk cId="3423153387" sldId="508"/>
            <ac:picMk id="15" creationId="{CCC9788C-79F1-EE46-8D8B-15784FE59FC9}"/>
          </ac:picMkLst>
        </pc:picChg>
      </pc:sldChg>
      <pc:sldChg chg="addSp modSp add del mod ord modNotesTx">
        <pc:chgData name="Charles Brennan" userId="68ee0def-7694-4259-98bd-70ca068e79b5" providerId="ADAL" clId="{BFC636F8-3009-1B40-A6D5-0AB51A53D63C}" dt="2021-06-16T18:06:27.559" v="6070" actId="2696"/>
        <pc:sldMkLst>
          <pc:docMk/>
          <pc:sldMk cId="2564978833" sldId="509"/>
        </pc:sldMkLst>
        <pc:spChg chg="add mod">
          <ac:chgData name="Charles Brennan" userId="68ee0def-7694-4259-98bd-70ca068e79b5" providerId="ADAL" clId="{BFC636F8-3009-1B40-A6D5-0AB51A53D63C}" dt="2021-06-14T20:15:08.922" v="5899" actId="2085"/>
          <ac:spMkLst>
            <pc:docMk/>
            <pc:sldMk cId="2564978833" sldId="509"/>
            <ac:spMk id="2" creationId="{4A381F12-6E55-2E42-A5A7-4DA634FD521C}"/>
          </ac:spMkLst>
        </pc:spChg>
        <pc:spChg chg="add mod">
          <ac:chgData name="Charles Brennan" userId="68ee0def-7694-4259-98bd-70ca068e79b5" providerId="ADAL" clId="{BFC636F8-3009-1B40-A6D5-0AB51A53D63C}" dt="2021-06-14T05:56:57.765" v="1230" actId="1076"/>
          <ac:spMkLst>
            <pc:docMk/>
            <pc:sldMk cId="2564978833" sldId="509"/>
            <ac:spMk id="3" creationId="{D6A313F2-DA57-B141-917B-FBEC8644F6B6}"/>
          </ac:spMkLst>
        </pc:spChg>
        <pc:picChg chg="add mod">
          <ac:chgData name="Charles Brennan" userId="68ee0def-7694-4259-98bd-70ca068e79b5" providerId="ADAL" clId="{BFC636F8-3009-1B40-A6D5-0AB51A53D63C}" dt="2021-06-14T06:01:29.617" v="1246"/>
          <ac:picMkLst>
            <pc:docMk/>
            <pc:sldMk cId="2564978833" sldId="509"/>
            <ac:picMk id="10" creationId="{57D8DAFE-C4A5-1F48-BE31-5E60B483EBA2}"/>
          </ac:picMkLst>
        </pc:picChg>
        <pc:picChg chg="add mod">
          <ac:chgData name="Charles Brennan" userId="68ee0def-7694-4259-98bd-70ca068e79b5" providerId="ADAL" clId="{BFC636F8-3009-1B40-A6D5-0AB51A53D63C}" dt="2021-06-14T06:02:08.926" v="1257"/>
          <ac:picMkLst>
            <pc:docMk/>
            <pc:sldMk cId="2564978833" sldId="509"/>
            <ac:picMk id="12" creationId="{DF500092-6411-4A46-BBB6-F8C0526BD7BC}"/>
          </ac:picMkLst>
        </pc:picChg>
      </pc:sldChg>
      <pc:sldChg chg="addSp delSp modSp add mod modNotesTx">
        <pc:chgData name="Charles Brennan" userId="68ee0def-7694-4259-98bd-70ca068e79b5" providerId="ADAL" clId="{BFC636F8-3009-1B40-A6D5-0AB51A53D63C}" dt="2021-06-17T17:37:17.658" v="19446" actId="20577"/>
        <pc:sldMkLst>
          <pc:docMk/>
          <pc:sldMk cId="640027298" sldId="510"/>
        </pc:sldMkLst>
        <pc:spChg chg="add del mod">
          <ac:chgData name="Charles Brennan" userId="68ee0def-7694-4259-98bd-70ca068e79b5" providerId="ADAL" clId="{BFC636F8-3009-1B40-A6D5-0AB51A53D63C}" dt="2021-06-16T18:05:12.066" v="6060"/>
          <ac:spMkLst>
            <pc:docMk/>
            <pc:sldMk cId="640027298" sldId="510"/>
            <ac:spMk id="2" creationId="{4CBCD2D1-B27D-534A-B090-EC695529DAB6}"/>
          </ac:spMkLst>
        </pc:spChg>
        <pc:spChg chg="del">
          <ac:chgData name="Charles Brennan" userId="68ee0def-7694-4259-98bd-70ca068e79b5" providerId="ADAL" clId="{BFC636F8-3009-1B40-A6D5-0AB51A53D63C}" dt="2021-06-14T18:32:02.351" v="2046" actId="478"/>
          <ac:spMkLst>
            <pc:docMk/>
            <pc:sldMk cId="640027298" sldId="510"/>
            <ac:spMk id="6" creationId="{D84BF576-51E2-064C-BE8E-28E41462B2C4}"/>
          </ac:spMkLst>
        </pc:spChg>
        <pc:spChg chg="add mod">
          <ac:chgData name="Charles Brennan" userId="68ee0def-7694-4259-98bd-70ca068e79b5" providerId="ADAL" clId="{BFC636F8-3009-1B40-A6D5-0AB51A53D63C}" dt="2021-06-14T19:00:23.410" v="2062"/>
          <ac:spMkLst>
            <pc:docMk/>
            <pc:sldMk cId="640027298" sldId="510"/>
            <ac:spMk id="10" creationId="{3383D472-4673-364C-989B-D8F26554C177}"/>
          </ac:spMkLst>
        </pc:spChg>
        <pc:spChg chg="del mod">
          <ac:chgData name="Charles Brennan" userId="68ee0def-7694-4259-98bd-70ca068e79b5" providerId="ADAL" clId="{BFC636F8-3009-1B40-A6D5-0AB51A53D63C}" dt="2021-06-14T19:00:22.443" v="2061" actId="478"/>
          <ac:spMkLst>
            <pc:docMk/>
            <pc:sldMk cId="640027298" sldId="510"/>
            <ac:spMk id="12" creationId="{62024844-052B-9B40-8572-B92B5AA0E568}"/>
          </ac:spMkLst>
        </pc:spChg>
        <pc:picChg chg="mod">
          <ac:chgData name="Charles Brennan" userId="68ee0def-7694-4259-98bd-70ca068e79b5" providerId="ADAL" clId="{BFC636F8-3009-1B40-A6D5-0AB51A53D63C}" dt="2021-06-14T18:32:11.641" v="2047" actId="14826"/>
          <ac:picMkLst>
            <pc:docMk/>
            <pc:sldMk cId="640027298" sldId="510"/>
            <ac:picMk id="3" creationId="{C10FD1E9-BB7C-5E45-A496-FE2C8AC50987}"/>
          </ac:picMkLst>
        </pc:picChg>
        <pc:picChg chg="add del mod">
          <ac:chgData name="Charles Brennan" userId="68ee0def-7694-4259-98bd-70ca068e79b5" providerId="ADAL" clId="{BFC636F8-3009-1B40-A6D5-0AB51A53D63C}" dt="2021-06-14T06:01:37.281" v="1249"/>
          <ac:picMkLst>
            <pc:docMk/>
            <pc:sldMk cId="640027298" sldId="510"/>
            <ac:picMk id="7" creationId="{2F61225D-430F-654C-98C0-CB774924FEAD}"/>
          </ac:picMkLst>
        </pc:picChg>
        <pc:picChg chg="add mod">
          <ac:chgData name="Charles Brennan" userId="68ee0def-7694-4259-98bd-70ca068e79b5" providerId="ADAL" clId="{BFC636F8-3009-1B40-A6D5-0AB51A53D63C}" dt="2021-06-14T06:01:40.517" v="1251"/>
          <ac:picMkLst>
            <pc:docMk/>
            <pc:sldMk cId="640027298" sldId="510"/>
            <ac:picMk id="8" creationId="{12070625-91F0-F44A-A95F-2ADE996A21B8}"/>
          </ac:picMkLst>
        </pc:picChg>
        <pc:picChg chg="add del mod">
          <ac:chgData name="Charles Brennan" userId="68ee0def-7694-4259-98bd-70ca068e79b5" providerId="ADAL" clId="{BFC636F8-3009-1B40-A6D5-0AB51A53D63C}" dt="2021-06-14T06:02:33.094" v="1263" actId="478"/>
          <ac:picMkLst>
            <pc:docMk/>
            <pc:sldMk cId="640027298" sldId="510"/>
            <ac:picMk id="9" creationId="{E8F2561E-FF23-0945-B625-1B4B58D8D0C1}"/>
          </ac:picMkLst>
        </pc:picChg>
        <pc:picChg chg="add mod">
          <ac:chgData name="Charles Brennan" userId="68ee0def-7694-4259-98bd-70ca068e79b5" providerId="ADAL" clId="{BFC636F8-3009-1B40-A6D5-0AB51A53D63C}" dt="2021-06-14T19:00:23.410" v="2062"/>
          <ac:picMkLst>
            <pc:docMk/>
            <pc:sldMk cId="640027298" sldId="510"/>
            <ac:picMk id="11" creationId="{6A775DAA-0FB5-2C40-8167-D5060FBC81A9}"/>
          </ac:picMkLst>
        </pc:picChg>
        <pc:picChg chg="del mod">
          <ac:chgData name="Charles Brennan" userId="68ee0def-7694-4259-98bd-70ca068e79b5" providerId="ADAL" clId="{BFC636F8-3009-1B40-A6D5-0AB51A53D63C}" dt="2021-06-14T19:00:22.443" v="2061" actId="478"/>
          <ac:picMkLst>
            <pc:docMk/>
            <pc:sldMk cId="640027298" sldId="510"/>
            <ac:picMk id="15" creationId="{A97B67B2-EE70-1B4A-8B73-6462F1AA5E4F}"/>
          </ac:picMkLst>
        </pc:picChg>
        <pc:picChg chg="del">
          <ac:chgData name="Charles Brennan" userId="68ee0def-7694-4259-98bd-70ca068e79b5" providerId="ADAL" clId="{BFC636F8-3009-1B40-A6D5-0AB51A53D63C}" dt="2021-06-14T06:01:39.742" v="1250" actId="478"/>
          <ac:picMkLst>
            <pc:docMk/>
            <pc:sldMk cId="640027298" sldId="510"/>
            <ac:picMk id="16" creationId="{426CA988-04E8-9E45-9D9F-A4F4A1A4256E}"/>
          </ac:picMkLst>
        </pc:picChg>
      </pc:sldChg>
      <pc:sldChg chg="addSp delSp modSp add mod replId modNotesTx">
        <pc:chgData name="Charles Brennan" userId="68ee0def-7694-4259-98bd-70ca068e79b5" providerId="ADAL" clId="{BFC636F8-3009-1B40-A6D5-0AB51A53D63C}" dt="2021-06-17T17:42:59.023" v="20333" actId="20577"/>
        <pc:sldMkLst>
          <pc:docMk/>
          <pc:sldMk cId="4021367439" sldId="511"/>
        </pc:sldMkLst>
        <pc:spChg chg="del">
          <ac:chgData name="Charles Brennan" userId="68ee0def-7694-4259-98bd-70ca068e79b5" providerId="ADAL" clId="{BFC636F8-3009-1B40-A6D5-0AB51A53D63C}" dt="2021-06-14T20:18:39.871" v="5900" actId="478"/>
          <ac:spMkLst>
            <pc:docMk/>
            <pc:sldMk cId="4021367439" sldId="511"/>
            <ac:spMk id="2" creationId="{2F69736C-9C23-EC4A-819F-5F557CB09693}"/>
          </ac:spMkLst>
        </pc:spChg>
        <pc:spChg chg="mod">
          <ac:chgData name="Charles Brennan" userId="68ee0def-7694-4259-98bd-70ca068e79b5" providerId="ADAL" clId="{BFC636F8-3009-1B40-A6D5-0AB51A53D63C}" dt="2021-06-14T19:00:18.183" v="2059" actId="1076"/>
          <ac:spMkLst>
            <pc:docMk/>
            <pc:sldMk cId="4021367439" sldId="511"/>
            <ac:spMk id="10" creationId="{29E60341-1222-9840-9057-1060D685AF29}"/>
          </ac:spMkLst>
        </pc:spChg>
        <pc:spChg chg="add del mod">
          <ac:chgData name="Charles Brennan" userId="68ee0def-7694-4259-98bd-70ca068e79b5" providerId="ADAL" clId="{BFC636F8-3009-1B40-A6D5-0AB51A53D63C}" dt="2021-06-16T22:50:48.189" v="7023" actId="478"/>
          <ac:spMkLst>
            <pc:docMk/>
            <pc:sldMk cId="4021367439" sldId="511"/>
            <ac:spMk id="11" creationId="{70679208-13EC-8D47-9519-2A35BD06BFD1}"/>
          </ac:spMkLst>
        </pc:spChg>
        <pc:spChg chg="add mod">
          <ac:chgData name="Charles Brennan" userId="68ee0def-7694-4259-98bd-70ca068e79b5" providerId="ADAL" clId="{BFC636F8-3009-1B40-A6D5-0AB51A53D63C}" dt="2021-06-16T22:50:48.625" v="7024"/>
          <ac:spMkLst>
            <pc:docMk/>
            <pc:sldMk cId="4021367439" sldId="511"/>
            <ac:spMk id="13" creationId="{93E4D05D-A51C-0A49-867E-BE45F9DF87EC}"/>
          </ac:spMkLst>
        </pc:spChg>
        <pc:picChg chg="mod modCrop">
          <ac:chgData name="Charles Brennan" userId="68ee0def-7694-4259-98bd-70ca068e79b5" providerId="ADAL" clId="{BFC636F8-3009-1B40-A6D5-0AB51A53D63C}" dt="2021-06-14T18:58:49.384" v="2053" actId="1076"/>
          <ac:picMkLst>
            <pc:docMk/>
            <pc:sldMk cId="4021367439" sldId="511"/>
            <ac:picMk id="7" creationId="{2C415F3C-6E8C-1148-AEAE-01242D688917}"/>
          </ac:picMkLst>
        </pc:picChg>
        <pc:picChg chg="add mod">
          <ac:chgData name="Charles Brennan" userId="68ee0def-7694-4259-98bd-70ca068e79b5" providerId="ADAL" clId="{BFC636F8-3009-1B40-A6D5-0AB51A53D63C}" dt="2021-06-14T06:01:43.478" v="1252"/>
          <ac:picMkLst>
            <pc:docMk/>
            <pc:sldMk cId="4021367439" sldId="511"/>
            <ac:picMk id="8" creationId="{5CD0C17B-EC96-CA4E-A675-70BC4D149C4A}"/>
          </ac:picMkLst>
        </pc:picChg>
        <pc:picChg chg="add del mod">
          <ac:chgData name="Charles Brennan" userId="68ee0def-7694-4259-98bd-70ca068e79b5" providerId="ADAL" clId="{BFC636F8-3009-1B40-A6D5-0AB51A53D63C}" dt="2021-06-16T22:49:29.404" v="6977" actId="478"/>
          <ac:picMkLst>
            <pc:docMk/>
            <pc:sldMk cId="4021367439" sldId="511"/>
            <ac:picMk id="9" creationId="{A0DE51AD-738F-9143-B396-0FAA02E296E9}"/>
          </ac:picMkLst>
        </pc:picChg>
        <pc:picChg chg="mod modCrop">
          <ac:chgData name="Charles Brennan" userId="68ee0def-7694-4259-98bd-70ca068e79b5" providerId="ADAL" clId="{BFC636F8-3009-1B40-A6D5-0AB51A53D63C}" dt="2021-06-14T19:00:18.183" v="2059" actId="1076"/>
          <ac:picMkLst>
            <pc:docMk/>
            <pc:sldMk cId="4021367439" sldId="511"/>
            <ac:picMk id="12" creationId="{97BC2957-1D6F-5646-BA5E-F00716391C80}"/>
          </ac:picMkLst>
        </pc:picChg>
        <pc:picChg chg="del">
          <ac:chgData name="Charles Brennan" userId="68ee0def-7694-4259-98bd-70ca068e79b5" providerId="ADAL" clId="{BFC636F8-3009-1B40-A6D5-0AB51A53D63C}" dt="2021-06-14T20:18:40.444" v="5901" actId="478"/>
          <ac:picMkLst>
            <pc:docMk/>
            <pc:sldMk cId="4021367439" sldId="511"/>
            <ac:picMk id="15" creationId="{CCC9788C-79F1-EE46-8D8B-15784FE59FC9}"/>
          </ac:picMkLst>
        </pc:picChg>
      </pc:sldChg>
      <pc:sldChg chg="addSp delSp modSp add del mod">
        <pc:chgData name="Charles Brennan" userId="68ee0def-7694-4259-98bd-70ca068e79b5" providerId="ADAL" clId="{BFC636F8-3009-1B40-A6D5-0AB51A53D63C}" dt="2021-06-14T19:16:51.690" v="4970" actId="2696"/>
        <pc:sldMkLst>
          <pc:docMk/>
          <pc:sldMk cId="807730612" sldId="512"/>
        </pc:sldMkLst>
        <pc:spChg chg="add mod">
          <ac:chgData name="Charles Brennan" userId="68ee0def-7694-4259-98bd-70ca068e79b5" providerId="ADAL" clId="{BFC636F8-3009-1B40-A6D5-0AB51A53D63C}" dt="2021-06-14T06:13:01.379" v="1715" actId="1076"/>
          <ac:spMkLst>
            <pc:docMk/>
            <pc:sldMk cId="807730612" sldId="512"/>
            <ac:spMk id="6" creationId="{F7D666AE-9242-BB40-B249-B7DFFC38BED3}"/>
          </ac:spMkLst>
        </pc:spChg>
        <pc:spChg chg="add mod">
          <ac:chgData name="Charles Brennan" userId="68ee0def-7694-4259-98bd-70ca068e79b5" providerId="ADAL" clId="{BFC636F8-3009-1B40-A6D5-0AB51A53D63C}" dt="2021-06-14T06:14:30.563" v="1762" actId="1076"/>
          <ac:spMkLst>
            <pc:docMk/>
            <pc:sldMk cId="807730612" sldId="512"/>
            <ac:spMk id="7" creationId="{44518ADF-D2E7-5842-8B75-C4B8E4402015}"/>
          </ac:spMkLst>
        </pc:spChg>
        <pc:picChg chg="add del mod">
          <ac:chgData name="Charles Brennan" userId="68ee0def-7694-4259-98bd-70ca068e79b5" providerId="ADAL" clId="{BFC636F8-3009-1B40-A6D5-0AB51A53D63C}" dt="2021-06-14T06:12:49.439" v="1712" actId="478"/>
          <ac:picMkLst>
            <pc:docMk/>
            <pc:sldMk cId="807730612" sldId="512"/>
            <ac:picMk id="8" creationId="{D0911DE2-B035-9049-9024-31AA5B27F217}"/>
          </ac:picMkLst>
        </pc:picChg>
        <pc:picChg chg="mod">
          <ac:chgData name="Charles Brennan" userId="68ee0def-7694-4259-98bd-70ca068e79b5" providerId="ADAL" clId="{BFC636F8-3009-1B40-A6D5-0AB51A53D63C}" dt="2021-06-14T06:12:57.854" v="1714" actId="166"/>
          <ac:picMkLst>
            <pc:docMk/>
            <pc:sldMk cId="807730612" sldId="512"/>
            <ac:picMk id="14" creationId="{27FABE4E-49FB-3D43-9EFA-AC858F702D3E}"/>
          </ac:picMkLst>
        </pc:picChg>
      </pc:sldChg>
      <pc:sldChg chg="modSp add mod">
        <pc:chgData name="Charles Brennan" userId="68ee0def-7694-4259-98bd-70ca068e79b5" providerId="ADAL" clId="{BFC636F8-3009-1B40-A6D5-0AB51A53D63C}" dt="2021-06-16T21:29:47.014" v="6925" actId="2711"/>
        <pc:sldMkLst>
          <pc:docMk/>
          <pc:sldMk cId="315023814" sldId="513"/>
        </pc:sldMkLst>
        <pc:spChg chg="mod">
          <ac:chgData name="Charles Brennan" userId="68ee0def-7694-4259-98bd-70ca068e79b5" providerId="ADAL" clId="{BFC636F8-3009-1B40-A6D5-0AB51A53D63C}" dt="2021-06-16T21:29:47.014" v="6925" actId="2711"/>
          <ac:spMkLst>
            <pc:docMk/>
            <pc:sldMk cId="315023814" sldId="513"/>
            <ac:spMk id="13" creationId="{7118E34D-1D8E-8B4F-A579-9C85256C92BD}"/>
          </ac:spMkLst>
        </pc:spChg>
      </pc:sldChg>
      <pc:sldChg chg="addSp modSp add mod">
        <pc:chgData name="Charles Brennan" userId="68ee0def-7694-4259-98bd-70ca068e79b5" providerId="ADAL" clId="{BFC636F8-3009-1B40-A6D5-0AB51A53D63C}" dt="2021-06-14T20:24:12.459" v="5903" actId="2085"/>
        <pc:sldMkLst>
          <pc:docMk/>
          <pc:sldMk cId="561357830" sldId="514"/>
        </pc:sldMkLst>
        <pc:spChg chg="add mod">
          <ac:chgData name="Charles Brennan" userId="68ee0def-7694-4259-98bd-70ca068e79b5" providerId="ADAL" clId="{BFC636F8-3009-1B40-A6D5-0AB51A53D63C}" dt="2021-06-14T20:24:12.459" v="5903" actId="2085"/>
          <ac:spMkLst>
            <pc:docMk/>
            <pc:sldMk cId="561357830" sldId="514"/>
            <ac:spMk id="6" creationId="{A757DE22-F1C1-EC43-9A52-2C490384BE28}"/>
          </ac:spMkLst>
        </pc:spChg>
        <pc:spChg chg="add mod">
          <ac:chgData name="Charles Brennan" userId="68ee0def-7694-4259-98bd-70ca068e79b5" providerId="ADAL" clId="{BFC636F8-3009-1B40-A6D5-0AB51A53D63C}" dt="2021-06-14T19:16:47.180" v="4969" actId="1076"/>
          <ac:spMkLst>
            <pc:docMk/>
            <pc:sldMk cId="561357830" sldId="514"/>
            <ac:spMk id="7" creationId="{21929359-5B0C-C24D-B0EC-B36D711B1B04}"/>
          </ac:spMkLst>
        </pc:spChg>
        <pc:picChg chg="add mod">
          <ac:chgData name="Charles Brennan" userId="68ee0def-7694-4259-98bd-70ca068e79b5" providerId="ADAL" clId="{BFC636F8-3009-1B40-A6D5-0AB51A53D63C}" dt="2021-06-14T19:16:47.180" v="4969" actId="1076"/>
          <ac:picMkLst>
            <pc:docMk/>
            <pc:sldMk cId="561357830" sldId="514"/>
            <ac:picMk id="8" creationId="{95EDAF95-E03B-9E40-81D1-6BCD1B305C4D}"/>
          </ac:picMkLst>
        </pc:picChg>
      </pc:sldChg>
      <pc:sldChg chg="add">
        <pc:chgData name="Charles Brennan" userId="68ee0def-7694-4259-98bd-70ca068e79b5" providerId="ADAL" clId="{BFC636F8-3009-1B40-A6D5-0AB51A53D63C}" dt="2021-06-14T20:41:13.569" v="5921" actId="2890"/>
        <pc:sldMkLst>
          <pc:docMk/>
          <pc:sldMk cId="1829455524" sldId="515"/>
        </pc:sldMkLst>
      </pc:sldChg>
      <pc:sldChg chg="addSp modSp add mod modNotesTx">
        <pc:chgData name="Charles Brennan" userId="68ee0def-7694-4259-98bd-70ca068e79b5" providerId="ADAL" clId="{BFC636F8-3009-1B40-A6D5-0AB51A53D63C}" dt="2021-06-17T17:45:20.281" v="20954" actId="20577"/>
        <pc:sldMkLst>
          <pc:docMk/>
          <pc:sldMk cId="4057359950" sldId="516"/>
        </pc:sldMkLst>
        <pc:spChg chg="add mod">
          <ac:chgData name="Charles Brennan" userId="68ee0def-7694-4259-98bd-70ca068e79b5" providerId="ADAL" clId="{BFC636F8-3009-1B40-A6D5-0AB51A53D63C}" dt="2021-06-16T18:53:04.617" v="6407" actId="14100"/>
          <ac:spMkLst>
            <pc:docMk/>
            <pc:sldMk cId="4057359950" sldId="516"/>
            <ac:spMk id="11" creationId="{21D57995-50DF-3047-B397-D570ADCF3E88}"/>
          </ac:spMkLst>
        </pc:spChg>
        <pc:spChg chg="add mod">
          <ac:chgData name="Charles Brennan" userId="68ee0def-7694-4259-98bd-70ca068e79b5" providerId="ADAL" clId="{BFC636F8-3009-1B40-A6D5-0AB51A53D63C}" dt="2021-06-16T18:06:11.277" v="6065" actId="1076"/>
          <ac:spMkLst>
            <pc:docMk/>
            <pc:sldMk cId="4057359950" sldId="516"/>
            <ac:spMk id="13" creationId="{AA5C204D-9DA7-7743-B3DF-59427BFA76D1}"/>
          </ac:spMkLst>
        </pc:spChg>
        <pc:picChg chg="add mod">
          <ac:chgData name="Charles Brennan" userId="68ee0def-7694-4259-98bd-70ca068e79b5" providerId="ADAL" clId="{BFC636F8-3009-1B40-A6D5-0AB51A53D63C}" dt="2021-06-16T18:06:11.277" v="6065" actId="1076"/>
          <ac:picMkLst>
            <pc:docMk/>
            <pc:sldMk cId="4057359950" sldId="516"/>
            <ac:picMk id="14" creationId="{C1219D62-9FDF-DF45-B747-2B9C52132E81}"/>
          </ac:picMkLst>
        </pc:picChg>
      </pc:sldChg>
      <pc:sldChg chg="addSp delSp modSp add mod modNotesTx">
        <pc:chgData name="Charles Brennan" userId="68ee0def-7694-4259-98bd-70ca068e79b5" providerId="ADAL" clId="{BFC636F8-3009-1B40-A6D5-0AB51A53D63C}" dt="2021-06-17T19:10:18.798" v="24155" actId="20577"/>
        <pc:sldMkLst>
          <pc:docMk/>
          <pc:sldMk cId="3298942207" sldId="517"/>
        </pc:sldMkLst>
        <pc:spChg chg="mod">
          <ac:chgData name="Charles Brennan" userId="68ee0def-7694-4259-98bd-70ca068e79b5" providerId="ADAL" clId="{BFC636F8-3009-1B40-A6D5-0AB51A53D63C}" dt="2021-06-16T18:33:13.947" v="6352" actId="20577"/>
          <ac:spMkLst>
            <pc:docMk/>
            <pc:sldMk cId="3298942207" sldId="517"/>
            <ac:spMk id="2" creationId="{4BA30626-271F-CB40-BAB0-E258BA636E01}"/>
          </ac:spMkLst>
        </pc:spChg>
        <pc:spChg chg="add del mod">
          <ac:chgData name="Charles Brennan" userId="68ee0def-7694-4259-98bd-70ca068e79b5" providerId="ADAL" clId="{BFC636F8-3009-1B40-A6D5-0AB51A53D63C}" dt="2021-06-16T21:34:03.546" v="6974" actId="478"/>
          <ac:spMkLst>
            <pc:docMk/>
            <pc:sldMk cId="3298942207" sldId="517"/>
            <ac:spMk id="3" creationId="{2792CBA1-37BE-1349-962F-01C8E5F2096F}"/>
          </ac:spMkLst>
        </pc:spChg>
        <pc:spChg chg="mod">
          <ac:chgData name="Charles Brennan" userId="68ee0def-7694-4259-98bd-70ca068e79b5" providerId="ADAL" clId="{BFC636F8-3009-1B40-A6D5-0AB51A53D63C}" dt="2021-06-16T21:10:43.177" v="6870" actId="20577"/>
          <ac:spMkLst>
            <pc:docMk/>
            <pc:sldMk cId="3298942207" sldId="517"/>
            <ac:spMk id="7" creationId="{65FDC1C5-85E8-A446-BDA3-A39CF816C9B2}"/>
          </ac:spMkLst>
        </pc:spChg>
        <pc:spChg chg="mod">
          <ac:chgData name="Charles Brennan" userId="68ee0def-7694-4259-98bd-70ca068e79b5" providerId="ADAL" clId="{BFC636F8-3009-1B40-A6D5-0AB51A53D63C}" dt="2021-06-16T22:52:23.136" v="7026" actId="113"/>
          <ac:spMkLst>
            <pc:docMk/>
            <pc:sldMk cId="3298942207" sldId="517"/>
            <ac:spMk id="12" creationId="{8297A4FD-A115-CC43-9FFD-3FC4C3B021B0}"/>
          </ac:spMkLst>
        </pc:spChg>
        <pc:graphicFrameChg chg="add del mod">
          <ac:chgData name="Charles Brennan" userId="68ee0def-7694-4259-98bd-70ca068e79b5" providerId="ADAL" clId="{BFC636F8-3009-1B40-A6D5-0AB51A53D63C}" dt="2021-06-16T20:39:47.913" v="6826" actId="21"/>
          <ac:graphicFrameMkLst>
            <pc:docMk/>
            <pc:sldMk cId="3298942207" sldId="517"/>
            <ac:graphicFrameMk id="8" creationId="{0091F88A-E303-6B48-B7FD-A1CFA2461E70}"/>
          </ac:graphicFrameMkLst>
        </pc:graphicFrameChg>
        <pc:graphicFrameChg chg="add del mod">
          <ac:chgData name="Charles Brennan" userId="68ee0def-7694-4259-98bd-70ca068e79b5" providerId="ADAL" clId="{BFC636F8-3009-1B40-A6D5-0AB51A53D63C}" dt="2021-06-16T21:03:08.011" v="6844" actId="478"/>
          <ac:graphicFrameMkLst>
            <pc:docMk/>
            <pc:sldMk cId="3298942207" sldId="517"/>
            <ac:graphicFrameMk id="10" creationId="{72A8C276-8020-0F45-83E5-DE5E786C32D7}"/>
          </ac:graphicFrameMkLst>
        </pc:graphicFrameChg>
        <pc:graphicFrameChg chg="del">
          <ac:chgData name="Charles Brennan" userId="68ee0def-7694-4259-98bd-70ca068e79b5" providerId="ADAL" clId="{BFC636F8-3009-1B40-A6D5-0AB51A53D63C}" dt="2021-06-16T20:39:49.722" v="6827" actId="478"/>
          <ac:graphicFrameMkLst>
            <pc:docMk/>
            <pc:sldMk cId="3298942207" sldId="517"/>
            <ac:graphicFrameMk id="11" creationId="{8B4A3921-0740-7F4B-8022-9508B928FAF7}"/>
          </ac:graphicFrameMkLst>
        </pc:graphicFrameChg>
        <pc:graphicFrameChg chg="add del mod">
          <ac:chgData name="Charles Brennan" userId="68ee0def-7694-4259-98bd-70ca068e79b5" providerId="ADAL" clId="{BFC636F8-3009-1B40-A6D5-0AB51A53D63C}" dt="2021-06-16T21:03:05.123" v="6843" actId="21"/>
          <ac:graphicFrameMkLst>
            <pc:docMk/>
            <pc:sldMk cId="3298942207" sldId="517"/>
            <ac:graphicFrameMk id="13" creationId="{0091F88A-E303-6B48-B7FD-A1CFA2461E70}"/>
          </ac:graphicFrameMkLst>
        </pc:graphicFrameChg>
        <pc:graphicFrameChg chg="add mod">
          <ac:chgData name="Charles Brennan" userId="68ee0def-7694-4259-98bd-70ca068e79b5" providerId="ADAL" clId="{BFC636F8-3009-1B40-A6D5-0AB51A53D63C}" dt="2021-06-16T21:14:26.647" v="6903"/>
          <ac:graphicFrameMkLst>
            <pc:docMk/>
            <pc:sldMk cId="3298942207" sldId="517"/>
            <ac:graphicFrameMk id="14" creationId="{6E507948-19E7-FB47-96CF-B5935B9B2ADA}"/>
          </ac:graphicFrameMkLst>
        </pc:graphicFrameChg>
      </pc:sldChg>
      <pc:sldChg chg="new del">
        <pc:chgData name="Charles Brennan" userId="68ee0def-7694-4259-98bd-70ca068e79b5" providerId="ADAL" clId="{BFC636F8-3009-1B40-A6D5-0AB51A53D63C}" dt="2021-06-16T21:32:17.596" v="6927" actId="2696"/>
        <pc:sldMkLst>
          <pc:docMk/>
          <pc:sldMk cId="935090693" sldId="518"/>
        </pc:sldMkLst>
      </pc:sldChg>
    </pc:docChg>
  </pc:docChgLst>
</pc:chgInfo>
</file>

<file path=ppt/charts/_rels/chart1.xml.rels><?xml version="1.0" encoding="UTF-8" standalone="yes"?>
<Relationships xmlns="http://schemas.openxmlformats.org/package/2006/relationships"><Relationship Id="rId3" Type="http://schemas.openxmlformats.org/officeDocument/2006/relationships/oleObject" Target="https://cclponline-my.sharepoint.com/personal/cbrennan_cclponline_org/Documents/Projects%20and%20Documents/ECMC/Data%20and%20Research/Industry%20Employment%20Projections%20-%20Long%20Term.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461888434060999E-2"/>
          <c:y val="2.8237127150961033E-2"/>
          <c:w val="0.90313241459599758"/>
          <c:h val="0.51445292199533776"/>
        </c:manualLayout>
      </c:layout>
      <c:barChart>
        <c:barDir val="col"/>
        <c:grouping val="clustered"/>
        <c:varyColors val="0"/>
        <c:ser>
          <c:idx val="0"/>
          <c:order val="0"/>
          <c:tx>
            <c:strRef>
              <c:f>Sheet2!$B$34</c:f>
              <c:strCache>
                <c:ptCount val="1"/>
                <c:pt idx="0">
                  <c:v>Baseline Percent Change</c:v>
                </c:pt>
              </c:strCache>
            </c:strRef>
          </c:tx>
          <c:spPr>
            <a:solidFill>
              <a:srgbClr val="222F63"/>
            </a:solidFill>
            <a:ln>
              <a:noFill/>
            </a:ln>
            <a:effectLst/>
          </c:spPr>
          <c:invertIfNegative val="0"/>
          <c:cat>
            <c:strRef>
              <c:f>Sheet2!$A$35:$A$57</c:f>
              <c:strCache>
                <c:ptCount val="23"/>
                <c:pt idx="0">
                  <c:v>Computer and mathematical</c:v>
                </c:pt>
                <c:pt idx="1">
                  <c:v>Healthcare support</c:v>
                </c:pt>
                <c:pt idx="2">
                  <c:v>Community and social service</c:v>
                </c:pt>
                <c:pt idx="3">
                  <c:v>Personal care and service</c:v>
                </c:pt>
                <c:pt idx="4">
                  <c:v>Healthcare practitioners and technical</c:v>
                </c:pt>
                <c:pt idx="5">
                  <c:v>Educational instruction and library</c:v>
                </c:pt>
                <c:pt idx="6">
                  <c:v>Life, physical, and social science</c:v>
                </c:pt>
                <c:pt idx="7">
                  <c:v>Legal</c:v>
                </c:pt>
                <c:pt idx="8">
                  <c:v>Architecture and engineering</c:v>
                </c:pt>
                <c:pt idx="9">
                  <c:v>Management</c:v>
                </c:pt>
                <c:pt idx="10">
                  <c:v>Business and financial operations</c:v>
                </c:pt>
                <c:pt idx="11">
                  <c:v>Building and grounds cleaning and maintenance</c:v>
                </c:pt>
                <c:pt idx="12">
                  <c:v>Construction and extraction</c:v>
                </c:pt>
                <c:pt idx="13">
                  <c:v>All Occupations</c:v>
                </c:pt>
                <c:pt idx="14">
                  <c:v>Protective service</c:v>
                </c:pt>
                <c:pt idx="15">
                  <c:v>Food preparation and serving related</c:v>
                </c:pt>
                <c:pt idx="16">
                  <c:v>Transportation and material moving</c:v>
                </c:pt>
                <c:pt idx="17">
                  <c:v>Arts, design, entertainment, sports, and media</c:v>
                </c:pt>
                <c:pt idx="18">
                  <c:v>Farming, fishing, and forestry</c:v>
                </c:pt>
                <c:pt idx="19">
                  <c:v>Installation, maintenance, and repair</c:v>
                </c:pt>
                <c:pt idx="20">
                  <c:v>Sales and related</c:v>
                </c:pt>
                <c:pt idx="21">
                  <c:v>Production</c:v>
                </c:pt>
                <c:pt idx="22">
                  <c:v>Office and administrative support</c:v>
                </c:pt>
              </c:strCache>
            </c:strRef>
          </c:cat>
          <c:val>
            <c:numRef>
              <c:f>Sheet2!$B$35:$B$57</c:f>
              <c:numCache>
                <c:formatCode>0.0%</c:formatCode>
                <c:ptCount val="23"/>
                <c:pt idx="0">
                  <c:v>0.2084</c:v>
                </c:pt>
                <c:pt idx="1">
                  <c:v>0.18760000000000002</c:v>
                </c:pt>
                <c:pt idx="2">
                  <c:v>0.1681</c:v>
                </c:pt>
                <c:pt idx="3">
                  <c:v>0.16719999999999999</c:v>
                </c:pt>
                <c:pt idx="4">
                  <c:v>0.16390000000000002</c:v>
                </c:pt>
                <c:pt idx="5">
                  <c:v>0.153</c:v>
                </c:pt>
                <c:pt idx="6">
                  <c:v>0.14810000000000001</c:v>
                </c:pt>
                <c:pt idx="7">
                  <c:v>0.1356</c:v>
                </c:pt>
                <c:pt idx="8">
                  <c:v>0.1283</c:v>
                </c:pt>
                <c:pt idx="9">
                  <c:v>0.12279999999999999</c:v>
                </c:pt>
                <c:pt idx="10">
                  <c:v>0.12279999999999999</c:v>
                </c:pt>
                <c:pt idx="11">
                  <c:v>0.11849999999999999</c:v>
                </c:pt>
                <c:pt idx="12">
                  <c:v>0.11380000000000001</c:v>
                </c:pt>
                <c:pt idx="13">
                  <c:v>9.5067613024757802E-2</c:v>
                </c:pt>
                <c:pt idx="14">
                  <c:v>9.1199999999999989E-2</c:v>
                </c:pt>
                <c:pt idx="15">
                  <c:v>8.3400000000000002E-2</c:v>
                </c:pt>
                <c:pt idx="16">
                  <c:v>8.3000000000000004E-2</c:v>
                </c:pt>
                <c:pt idx="17">
                  <c:v>8.2200000000000009E-2</c:v>
                </c:pt>
                <c:pt idx="18">
                  <c:v>8.1900000000000001E-2</c:v>
                </c:pt>
                <c:pt idx="19">
                  <c:v>6.7900000000000002E-2</c:v>
                </c:pt>
                <c:pt idx="20">
                  <c:v>2.1700000000000001E-2</c:v>
                </c:pt>
                <c:pt idx="21">
                  <c:v>1.3500000000000002E-2</c:v>
                </c:pt>
                <c:pt idx="22">
                  <c:v>1.2500000000000001E-2</c:v>
                </c:pt>
              </c:numCache>
            </c:numRef>
          </c:val>
          <c:extLst>
            <c:ext xmlns:c16="http://schemas.microsoft.com/office/drawing/2014/chart" uri="{C3380CC4-5D6E-409C-BE32-E72D297353CC}">
              <c16:uniqueId val="{00000000-8D72-9641-B206-DABFFEEDA248}"/>
            </c:ext>
          </c:extLst>
        </c:ser>
        <c:ser>
          <c:idx val="1"/>
          <c:order val="1"/>
          <c:tx>
            <c:strRef>
              <c:f>Sheet2!$C$34</c:f>
              <c:strCache>
                <c:ptCount val="1"/>
                <c:pt idx="0">
                  <c:v>Mod Scenario Percent Change</c:v>
                </c:pt>
              </c:strCache>
            </c:strRef>
          </c:tx>
          <c:spPr>
            <a:solidFill>
              <a:srgbClr val="435DC5"/>
            </a:solidFill>
            <a:ln>
              <a:noFill/>
            </a:ln>
            <a:effectLst/>
          </c:spPr>
          <c:invertIfNegative val="0"/>
          <c:cat>
            <c:strRef>
              <c:f>Sheet2!$A$35:$A$57</c:f>
              <c:strCache>
                <c:ptCount val="23"/>
                <c:pt idx="0">
                  <c:v>Computer and mathematical</c:v>
                </c:pt>
                <c:pt idx="1">
                  <c:v>Healthcare support</c:v>
                </c:pt>
                <c:pt idx="2">
                  <c:v>Community and social service</c:v>
                </c:pt>
                <c:pt idx="3">
                  <c:v>Personal care and service</c:v>
                </c:pt>
                <c:pt idx="4">
                  <c:v>Healthcare practitioners and technical</c:v>
                </c:pt>
                <c:pt idx="5">
                  <c:v>Educational instruction and library</c:v>
                </c:pt>
                <c:pt idx="6">
                  <c:v>Life, physical, and social science</c:v>
                </c:pt>
                <c:pt idx="7">
                  <c:v>Legal</c:v>
                </c:pt>
                <c:pt idx="8">
                  <c:v>Architecture and engineering</c:v>
                </c:pt>
                <c:pt idx="9">
                  <c:v>Management</c:v>
                </c:pt>
                <c:pt idx="10">
                  <c:v>Business and financial operations</c:v>
                </c:pt>
                <c:pt idx="11">
                  <c:v>Building and grounds cleaning and maintenance</c:v>
                </c:pt>
                <c:pt idx="12">
                  <c:v>Construction and extraction</c:v>
                </c:pt>
                <c:pt idx="13">
                  <c:v>All Occupations</c:v>
                </c:pt>
                <c:pt idx="14">
                  <c:v>Protective service</c:v>
                </c:pt>
                <c:pt idx="15">
                  <c:v>Food preparation and serving related</c:v>
                </c:pt>
                <c:pt idx="16">
                  <c:v>Transportation and material moving</c:v>
                </c:pt>
                <c:pt idx="17">
                  <c:v>Arts, design, entertainment, sports, and media</c:v>
                </c:pt>
                <c:pt idx="18">
                  <c:v>Farming, fishing, and forestry</c:v>
                </c:pt>
                <c:pt idx="19">
                  <c:v>Installation, maintenance, and repair</c:v>
                </c:pt>
                <c:pt idx="20">
                  <c:v>Sales and related</c:v>
                </c:pt>
                <c:pt idx="21">
                  <c:v>Production</c:v>
                </c:pt>
                <c:pt idx="22">
                  <c:v>Office and administrative support</c:v>
                </c:pt>
              </c:strCache>
            </c:strRef>
          </c:cat>
          <c:val>
            <c:numRef>
              <c:f>Sheet2!$C$35:$C$57</c:f>
              <c:numCache>
                <c:formatCode>0.0%</c:formatCode>
                <c:ptCount val="23"/>
                <c:pt idx="0">
                  <c:v>0.2404</c:v>
                </c:pt>
                <c:pt idx="1">
                  <c:v>0.18760000000000002</c:v>
                </c:pt>
                <c:pt idx="2">
                  <c:v>0.1691</c:v>
                </c:pt>
                <c:pt idx="3">
                  <c:v>0.16719999999999999</c:v>
                </c:pt>
                <c:pt idx="4">
                  <c:v>0.16390000000000002</c:v>
                </c:pt>
                <c:pt idx="5">
                  <c:v>0.152</c:v>
                </c:pt>
                <c:pt idx="6">
                  <c:v>0.17910000000000001</c:v>
                </c:pt>
                <c:pt idx="7">
                  <c:v>0.1376</c:v>
                </c:pt>
                <c:pt idx="8">
                  <c:v>0.1303</c:v>
                </c:pt>
                <c:pt idx="9">
                  <c:v>0.11979999999999999</c:v>
                </c:pt>
                <c:pt idx="10">
                  <c:v>0.12179999999999999</c:v>
                </c:pt>
                <c:pt idx="11">
                  <c:v>0.11249999999999999</c:v>
                </c:pt>
                <c:pt idx="12">
                  <c:v>0.10380000000000002</c:v>
                </c:pt>
                <c:pt idx="13">
                  <c:v>8.719887829655544E-2</c:v>
                </c:pt>
                <c:pt idx="14">
                  <c:v>8.8199999999999987E-2</c:v>
                </c:pt>
                <c:pt idx="15">
                  <c:v>3.44E-2</c:v>
                </c:pt>
                <c:pt idx="16">
                  <c:v>7.8E-2</c:v>
                </c:pt>
                <c:pt idx="17">
                  <c:v>8.1200000000000008E-2</c:v>
                </c:pt>
                <c:pt idx="18">
                  <c:v>7.8899999999999998E-2</c:v>
                </c:pt>
                <c:pt idx="19">
                  <c:v>6.3899999999999998E-2</c:v>
                </c:pt>
                <c:pt idx="20">
                  <c:v>-6.2999999999999966E-3</c:v>
                </c:pt>
                <c:pt idx="21">
                  <c:v>1.4500000000000002E-2</c:v>
                </c:pt>
                <c:pt idx="22">
                  <c:v>7.5000000000000006E-3</c:v>
                </c:pt>
              </c:numCache>
            </c:numRef>
          </c:val>
          <c:extLst>
            <c:ext xmlns:c16="http://schemas.microsoft.com/office/drawing/2014/chart" uri="{C3380CC4-5D6E-409C-BE32-E72D297353CC}">
              <c16:uniqueId val="{00000001-8D72-9641-B206-DABFFEEDA248}"/>
            </c:ext>
          </c:extLst>
        </c:ser>
        <c:ser>
          <c:idx val="2"/>
          <c:order val="2"/>
          <c:tx>
            <c:strRef>
              <c:f>Sheet2!$D$34</c:f>
              <c:strCache>
                <c:ptCount val="1"/>
                <c:pt idx="0">
                  <c:v>Strong Scenario Percent Change</c:v>
                </c:pt>
              </c:strCache>
            </c:strRef>
          </c:tx>
          <c:spPr>
            <a:solidFill>
              <a:srgbClr val="8799DF"/>
            </a:solidFill>
            <a:ln>
              <a:noFill/>
            </a:ln>
            <a:effectLst/>
          </c:spPr>
          <c:invertIfNegative val="0"/>
          <c:cat>
            <c:strRef>
              <c:f>Sheet2!$A$35:$A$57</c:f>
              <c:strCache>
                <c:ptCount val="23"/>
                <c:pt idx="0">
                  <c:v>Computer and mathematical</c:v>
                </c:pt>
                <c:pt idx="1">
                  <c:v>Healthcare support</c:v>
                </c:pt>
                <c:pt idx="2">
                  <c:v>Community and social service</c:v>
                </c:pt>
                <c:pt idx="3">
                  <c:v>Personal care and service</c:v>
                </c:pt>
                <c:pt idx="4">
                  <c:v>Healthcare practitioners and technical</c:v>
                </c:pt>
                <c:pt idx="5">
                  <c:v>Educational instruction and library</c:v>
                </c:pt>
                <c:pt idx="6">
                  <c:v>Life, physical, and social science</c:v>
                </c:pt>
                <c:pt idx="7">
                  <c:v>Legal</c:v>
                </c:pt>
                <c:pt idx="8">
                  <c:v>Architecture and engineering</c:v>
                </c:pt>
                <c:pt idx="9">
                  <c:v>Management</c:v>
                </c:pt>
                <c:pt idx="10">
                  <c:v>Business and financial operations</c:v>
                </c:pt>
                <c:pt idx="11">
                  <c:v>Building and grounds cleaning and maintenance</c:v>
                </c:pt>
                <c:pt idx="12">
                  <c:v>Construction and extraction</c:v>
                </c:pt>
                <c:pt idx="13">
                  <c:v>All Occupations</c:v>
                </c:pt>
                <c:pt idx="14">
                  <c:v>Protective service</c:v>
                </c:pt>
                <c:pt idx="15">
                  <c:v>Food preparation and serving related</c:v>
                </c:pt>
                <c:pt idx="16">
                  <c:v>Transportation and material moving</c:v>
                </c:pt>
                <c:pt idx="17">
                  <c:v>Arts, design, entertainment, sports, and media</c:v>
                </c:pt>
                <c:pt idx="18">
                  <c:v>Farming, fishing, and forestry</c:v>
                </c:pt>
                <c:pt idx="19">
                  <c:v>Installation, maintenance, and repair</c:v>
                </c:pt>
                <c:pt idx="20">
                  <c:v>Sales and related</c:v>
                </c:pt>
                <c:pt idx="21">
                  <c:v>Production</c:v>
                </c:pt>
                <c:pt idx="22">
                  <c:v>Office and administrative support</c:v>
                </c:pt>
              </c:strCache>
            </c:strRef>
          </c:cat>
          <c:val>
            <c:numRef>
              <c:f>Sheet2!$D$35:$D$57</c:f>
              <c:numCache>
                <c:formatCode>0.0%</c:formatCode>
                <c:ptCount val="23"/>
                <c:pt idx="0">
                  <c:v>0.24840000000000001</c:v>
                </c:pt>
                <c:pt idx="1">
                  <c:v>0.18760000000000002</c:v>
                </c:pt>
                <c:pt idx="2">
                  <c:v>0.1691</c:v>
                </c:pt>
                <c:pt idx="3">
                  <c:v>0.15519999999999998</c:v>
                </c:pt>
                <c:pt idx="4">
                  <c:v>0.16290000000000002</c:v>
                </c:pt>
                <c:pt idx="5">
                  <c:v>0.152</c:v>
                </c:pt>
                <c:pt idx="6">
                  <c:v>0.18410000000000001</c:v>
                </c:pt>
                <c:pt idx="7">
                  <c:v>0.1366</c:v>
                </c:pt>
                <c:pt idx="8">
                  <c:v>0.1263</c:v>
                </c:pt>
                <c:pt idx="9">
                  <c:v>0.11479999999999999</c:v>
                </c:pt>
                <c:pt idx="10">
                  <c:v>0.11979999999999999</c:v>
                </c:pt>
                <c:pt idx="11">
                  <c:v>0.1045</c:v>
                </c:pt>
                <c:pt idx="12">
                  <c:v>9.1800000000000007E-2</c:v>
                </c:pt>
                <c:pt idx="13">
                  <c:v>7.6337369281485476E-2</c:v>
                </c:pt>
                <c:pt idx="14">
                  <c:v>8.3199999999999996E-2</c:v>
                </c:pt>
                <c:pt idx="15">
                  <c:v>-5.6000000000000077E-3</c:v>
                </c:pt>
                <c:pt idx="16">
                  <c:v>6.8000000000000005E-2</c:v>
                </c:pt>
                <c:pt idx="17">
                  <c:v>7.3200000000000015E-2</c:v>
                </c:pt>
                <c:pt idx="18">
                  <c:v>7.4899999999999994E-2</c:v>
                </c:pt>
                <c:pt idx="19">
                  <c:v>5.6899999999999999E-2</c:v>
                </c:pt>
                <c:pt idx="20">
                  <c:v>-3.2300000000000009E-2</c:v>
                </c:pt>
                <c:pt idx="21">
                  <c:v>8.5000000000000006E-3</c:v>
                </c:pt>
                <c:pt idx="22">
                  <c:v>-3.4999999999999996E-3</c:v>
                </c:pt>
              </c:numCache>
            </c:numRef>
          </c:val>
          <c:extLst>
            <c:ext xmlns:c16="http://schemas.microsoft.com/office/drawing/2014/chart" uri="{C3380CC4-5D6E-409C-BE32-E72D297353CC}">
              <c16:uniqueId val="{00000002-8D72-9641-B206-DABFFEEDA248}"/>
            </c:ext>
          </c:extLst>
        </c:ser>
        <c:dLbls>
          <c:showLegendKey val="0"/>
          <c:showVal val="0"/>
          <c:showCatName val="0"/>
          <c:showSerName val="0"/>
          <c:showPercent val="0"/>
          <c:showBubbleSize val="0"/>
        </c:dLbls>
        <c:gapWidth val="50"/>
        <c:axId val="1386094079"/>
        <c:axId val="1386095727"/>
      </c:barChart>
      <c:catAx>
        <c:axId val="1386094079"/>
        <c:scaling>
          <c:orientation val="minMax"/>
        </c:scaling>
        <c:delete val="0"/>
        <c:axPos val="b"/>
        <c:numFmt formatCode="General" sourceLinked="1"/>
        <c:majorTickMark val="none"/>
        <c:minorTickMark val="none"/>
        <c:tickLblPos val="low"/>
        <c:spPr>
          <a:noFill/>
          <a:ln w="9525" cap="flat" cmpd="sng" algn="ctr">
            <a:solidFill>
              <a:schemeClr val="tx1"/>
            </a:solidFill>
            <a:round/>
          </a:ln>
          <a:effectLst/>
        </c:spPr>
        <c:txPr>
          <a:bodyPr rot="-60000000" spcFirstLastPara="1" vertOverflow="ellipsis" vert="horz" wrap="square" anchor="ctr" anchorCtr="1"/>
          <a:lstStyle/>
          <a:p>
            <a:pPr>
              <a:defRPr sz="900" b="1" i="0" u="none" strike="noStrike" kern="1200" baseline="0">
                <a:solidFill>
                  <a:schemeClr val="tx1"/>
                </a:solidFill>
                <a:latin typeface="Avenir Next Demi Bold" panose="020B0503020202020204" pitchFamily="34" charset="0"/>
                <a:ea typeface="+mn-ea"/>
                <a:cs typeface="+mn-cs"/>
              </a:defRPr>
            </a:pPr>
            <a:endParaRPr lang="en-US"/>
          </a:p>
        </c:txPr>
        <c:crossAx val="1386095727"/>
        <c:crosses val="autoZero"/>
        <c:auto val="1"/>
        <c:lblAlgn val="ctr"/>
        <c:lblOffset val="100"/>
        <c:noMultiLvlLbl val="0"/>
      </c:catAx>
      <c:valAx>
        <c:axId val="1386095727"/>
        <c:scaling>
          <c:orientation val="minMax"/>
        </c:scaling>
        <c:delete val="0"/>
        <c:axPos val="l"/>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Avenir Next" panose="020B0503020202020204" pitchFamily="34" charset="0"/>
                <a:ea typeface="+mn-ea"/>
                <a:cs typeface="+mn-cs"/>
              </a:defRPr>
            </a:pPr>
            <a:endParaRPr lang="en-US"/>
          </a:p>
        </c:txPr>
        <c:crossAx val="1386094079"/>
        <c:crosses val="autoZero"/>
        <c:crossBetween val="between"/>
      </c:valAx>
      <c:spPr>
        <a:noFill/>
        <a:ln>
          <a:noFill/>
        </a:ln>
        <a:effectLst/>
      </c:spPr>
    </c:plotArea>
    <c:legend>
      <c:legendPos val="b"/>
      <c:layout>
        <c:manualLayout>
          <c:xMode val="edge"/>
          <c:yMode val="edge"/>
          <c:x val="0.20381847337345443"/>
          <c:y val="0.95053530264324693"/>
          <c:w val="0.59236296557448642"/>
          <c:h val="4.9464697356753053E-2"/>
        </c:manualLayout>
      </c:layout>
      <c:overlay val="0"/>
      <c:spPr>
        <a:noFill/>
        <a:ln>
          <a:noFill/>
        </a:ln>
        <a:effectLst/>
      </c:spPr>
      <c:txPr>
        <a:bodyPr rot="0" spcFirstLastPara="1" vertOverflow="ellipsis" vert="horz" wrap="square" anchor="ctr" anchorCtr="1"/>
        <a:lstStyle/>
        <a:p>
          <a:pPr>
            <a:defRPr sz="1000" b="1" i="0" u="none" strike="noStrike" kern="1200" baseline="0">
              <a:solidFill>
                <a:schemeClr val="tx1"/>
              </a:solidFill>
              <a:latin typeface="Avenir Next Demi Bold" panose="020B05030202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solidFill>
          <a:latin typeface="Avenir Next" panose="020B0503020202020204" pitchFamily="34" charset="0"/>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57C3037-F4D2-DD42-87F0-886D6DD2F548}" type="datetimeFigureOut">
              <a:rPr lang="en-US" smtClean="0"/>
              <a:t>6/17/21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3CD7C9F-3674-A24B-B490-64FDC1684FFA}" type="slidenum">
              <a:rPr lang="en-US" smtClean="0"/>
              <a:t>‹#›</a:t>
            </a:fld>
            <a:endParaRPr lang="en-US"/>
          </a:p>
        </p:txBody>
      </p:sp>
    </p:spTree>
    <p:extLst>
      <p:ext uri="{BB962C8B-B14F-4D97-AF65-F5344CB8AC3E}">
        <p14:creationId xmlns:p14="http://schemas.microsoft.com/office/powerpoint/2010/main" val="37520681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3CD7C9F-3674-A24B-B490-64FDC1684FFA}" type="slidenum">
              <a:rPr lang="en-US" smtClean="0"/>
              <a:t>1</a:t>
            </a:fld>
            <a:endParaRPr lang="en-US"/>
          </a:p>
        </p:txBody>
      </p:sp>
    </p:spTree>
    <p:extLst>
      <p:ext uri="{BB962C8B-B14F-4D97-AF65-F5344CB8AC3E}">
        <p14:creationId xmlns:p14="http://schemas.microsoft.com/office/powerpoint/2010/main" val="405543833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Charlie - slides 10 - 12 - Rural Resorts - 4 min - 3:20 - 3:23</a:t>
            </a:r>
          </a:p>
          <a:p>
            <a:pPr marL="0" indent="0">
              <a:buFont typeface="Arial" panose="020B0604020202020204" pitchFamily="34" charset="0"/>
              <a:buNone/>
            </a:pPr>
            <a:r>
              <a:rPr lang="en-US" dirty="0"/>
              <a:t>So let’s take a look at the Rural Resort region. We’ve included maps for each region to help orient folks to where in the state we’re talking about. As you can see, the counties included in this region are home to most of our mountain resort areas, like Vail, Aspen, and Breckenridge. This region is located along the I-70 corridor, the thick gold line. The dotted areas represent some type of public lands, which there are a lot of in this region. Tourism and recreation are a major part of the economy. </a:t>
            </a:r>
          </a:p>
        </p:txBody>
      </p:sp>
      <p:sp>
        <p:nvSpPr>
          <p:cNvPr id="4" name="Slide Number Placeholder 3"/>
          <p:cNvSpPr>
            <a:spLocks noGrp="1"/>
          </p:cNvSpPr>
          <p:nvPr>
            <p:ph type="sldNum" sz="quarter" idx="5"/>
          </p:nvPr>
        </p:nvSpPr>
        <p:spPr/>
        <p:txBody>
          <a:bodyPr/>
          <a:lstStyle/>
          <a:p>
            <a:fld id="{43CD7C9F-3674-A24B-B490-64FDC1684FFA}" type="slidenum">
              <a:rPr lang="en-US" smtClean="0"/>
              <a:t>10</a:t>
            </a:fld>
            <a:endParaRPr lang="en-US"/>
          </a:p>
        </p:txBody>
      </p:sp>
    </p:spTree>
    <p:extLst>
      <p:ext uri="{BB962C8B-B14F-4D97-AF65-F5344CB8AC3E}">
        <p14:creationId xmlns:p14="http://schemas.microsoft.com/office/powerpoint/2010/main" val="212831664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a:t>Now, taking a look at some data, we can see that nearly half of the population in 2019 were “prime working age”. The labor force participation rate was quite high, higher than the rate for the state as a whole. This means that a large share of the population over 16 was working or looking for work. It’s not necessarily a good or bad thing, it could reflect the high cost of living in this region and the need for all adults to work in order to afford to live in this part of the state. We can see that the rates of educational attainment largely match that of the state as a whole, although there are slightly more people with no high school education. We can also see that large share of the population is considered to be not proficient or nearing proficiency in literacy and numeracy, and 5% of households reported having limited English language proficiency. Employment is concentrated in the accommodation and food services sector, as well as other tourism-related sectors like retail trade, construction, and arts, entertainment and recreation. Looking at the unemployment rate, we can see that there are seasonal fluctuations in unemployment, with spikes in the spring and fall seasons following the winter and summer seasons. </a:t>
            </a:r>
          </a:p>
        </p:txBody>
      </p:sp>
      <p:sp>
        <p:nvSpPr>
          <p:cNvPr id="4" name="Slide Number Placeholder 3"/>
          <p:cNvSpPr>
            <a:spLocks noGrp="1"/>
          </p:cNvSpPr>
          <p:nvPr>
            <p:ph type="sldNum" sz="quarter" idx="5"/>
          </p:nvPr>
        </p:nvSpPr>
        <p:spPr/>
        <p:txBody>
          <a:bodyPr/>
          <a:lstStyle/>
          <a:p>
            <a:fld id="{43CD7C9F-3674-A24B-B490-64FDC1684FFA}" type="slidenum">
              <a:rPr lang="en-US" smtClean="0"/>
              <a:t>11</a:t>
            </a:fld>
            <a:endParaRPr lang="en-US"/>
          </a:p>
        </p:txBody>
      </p:sp>
    </p:spTree>
    <p:extLst>
      <p:ext uri="{BB962C8B-B14F-4D97-AF65-F5344CB8AC3E}">
        <p14:creationId xmlns:p14="http://schemas.microsoft.com/office/powerpoint/2010/main" val="207524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through 3:23</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Now looking at economic changes between February and April of 2020, we can see that nearly four in ten jobs lost in this region were in the accommodation and food services sector, followed by arts, entertainment, and recreation. Together, losses in these two sectors represented a much larger share of jobs lost than for the state as a whole. Overall, this region saw employment decline by over 30% over these two months, a much larger decline than for the state as a whole. Unemployment increased from 2.3% to 20.7%, though part of this increase was likely driven by seasonal trends in employment. </a:t>
            </a:r>
          </a:p>
        </p:txBody>
      </p:sp>
      <p:sp>
        <p:nvSpPr>
          <p:cNvPr id="4" name="Slide Number Placeholder 3"/>
          <p:cNvSpPr>
            <a:spLocks noGrp="1"/>
          </p:cNvSpPr>
          <p:nvPr>
            <p:ph type="sldNum" sz="quarter" idx="5"/>
          </p:nvPr>
        </p:nvSpPr>
        <p:spPr/>
        <p:txBody>
          <a:bodyPr/>
          <a:lstStyle/>
          <a:p>
            <a:fld id="{43CD7C9F-3674-A24B-B490-64FDC1684FFA}" type="slidenum">
              <a:rPr lang="en-US" smtClean="0"/>
              <a:t>12</a:t>
            </a:fld>
            <a:endParaRPr lang="en-US"/>
          </a:p>
        </p:txBody>
      </p:sp>
    </p:spTree>
    <p:extLst>
      <p:ext uri="{BB962C8B-B14F-4D97-AF65-F5344CB8AC3E}">
        <p14:creationId xmlns:p14="http://schemas.microsoft.com/office/powerpoint/2010/main" val="144951587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Charlie - slides 13, 14, 15 - 3 min through 3:26</a:t>
            </a:r>
          </a:p>
          <a:p>
            <a:pPr marL="0" indent="0">
              <a:buFont typeface="Arial" panose="020B0604020202020204" pitchFamily="34" charset="0"/>
              <a:buNone/>
            </a:pPr>
            <a:r>
              <a:rPr lang="en-US" dirty="0"/>
              <a:t>Now let's look at the Eastern Region, the region that saw the lowest unemployment rate as of April 2020. Looking at the map we can see that this is a very large region in our state, covering most of the northeastern corner. Communities are located along transportation corridors, and the economy is much more oriented towards agriculture than in the rural resort region.</a:t>
            </a:r>
          </a:p>
        </p:txBody>
      </p:sp>
      <p:sp>
        <p:nvSpPr>
          <p:cNvPr id="4" name="Slide Number Placeholder 3"/>
          <p:cNvSpPr>
            <a:spLocks noGrp="1"/>
          </p:cNvSpPr>
          <p:nvPr>
            <p:ph type="sldNum" sz="quarter" idx="5"/>
          </p:nvPr>
        </p:nvSpPr>
        <p:spPr/>
        <p:txBody>
          <a:bodyPr/>
          <a:lstStyle/>
          <a:p>
            <a:fld id="{43CD7C9F-3674-A24B-B490-64FDC1684FFA}" type="slidenum">
              <a:rPr lang="en-US" smtClean="0"/>
              <a:t>13</a:t>
            </a:fld>
            <a:endParaRPr lang="en-US"/>
          </a:p>
        </p:txBody>
      </p:sp>
    </p:spTree>
    <p:extLst>
      <p:ext uri="{BB962C8B-B14F-4D97-AF65-F5344CB8AC3E}">
        <p14:creationId xmlns:p14="http://schemas.microsoft.com/office/powerpoint/2010/main" val="53443480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Charlie - slides 13, 14, 15 - 4 min through 3:26</a:t>
            </a:r>
          </a:p>
          <a:p>
            <a:pPr marL="0" indent="0">
              <a:buFont typeface="Arial" panose="020B0604020202020204" pitchFamily="34" charset="0"/>
              <a:buNone/>
            </a:pPr>
            <a:r>
              <a:rPr lang="en-US" dirty="0"/>
              <a:t>We can see that prime working age adults represented a smaller share of the population than in the rural resort region. Likewise, the labor force participation rate was lower. There are many factors that may explain this, but one in particular could be a larger share of retired Coloradans live in this area (this is common in many rural parts of our state and country). Looking at educational attainment we can see that a smaller share of the population had a bachelor's degree compared to the state as a whole. The share of adults not proficient or nearing proficiency in literacy and numeracy was greater than in the rural resort region, but there was a smaller share of households with limited language proficiency. Looking at the economy, employment was spread fairly evenly across the top five sectors, though manufacturing accounted for the largest share of </a:t>
            </a:r>
            <a:r>
              <a:rPr lang="en-US" dirty="0" err="1"/>
              <a:t>employement</a:t>
            </a:r>
            <a:r>
              <a:rPr lang="en-US" dirty="0"/>
              <a:t>. The unemployment rate trends lower than the statewide rate, but tends to follow the state rate closely.</a:t>
            </a:r>
          </a:p>
        </p:txBody>
      </p:sp>
      <p:sp>
        <p:nvSpPr>
          <p:cNvPr id="4" name="Slide Number Placeholder 3"/>
          <p:cNvSpPr>
            <a:spLocks noGrp="1"/>
          </p:cNvSpPr>
          <p:nvPr>
            <p:ph type="sldNum" sz="quarter" idx="5"/>
          </p:nvPr>
        </p:nvSpPr>
        <p:spPr/>
        <p:txBody>
          <a:bodyPr/>
          <a:lstStyle/>
          <a:p>
            <a:fld id="{43CD7C9F-3674-A24B-B490-64FDC1684FFA}" type="slidenum">
              <a:rPr lang="en-US" smtClean="0"/>
              <a:t>14</a:t>
            </a:fld>
            <a:endParaRPr lang="en-US"/>
          </a:p>
        </p:txBody>
      </p:sp>
    </p:spTree>
    <p:extLst>
      <p:ext uri="{BB962C8B-B14F-4D97-AF65-F5344CB8AC3E}">
        <p14:creationId xmlns:p14="http://schemas.microsoft.com/office/powerpoint/2010/main" val="384976793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Clr>
                <a:schemeClr val="dk1"/>
              </a:buClr>
              <a:buSzPts val="1200"/>
              <a:buFont typeface="Arial"/>
              <a:buNone/>
            </a:pPr>
            <a:r>
              <a:rPr lang="en-US" dirty="0"/>
              <a:t>through 3 :26 Charlie data</a:t>
            </a:r>
          </a:p>
          <a:p>
            <a:pPr marL="0" lvl="0" indent="0" algn="l" rtl="0">
              <a:spcBef>
                <a:spcPts val="0"/>
              </a:spcBef>
              <a:spcAft>
                <a:spcPts val="0"/>
              </a:spcAft>
              <a:buClr>
                <a:schemeClr val="dk1"/>
              </a:buClr>
              <a:buSzPts val="1200"/>
              <a:buFont typeface="Arial"/>
              <a:buNone/>
            </a:pPr>
            <a:r>
              <a:rPr lang="en-US" dirty="0"/>
              <a:t>Looking now to initial COVID-19 impacts, we can see that nearly half of jobs lost were in the educational services sector, compared to just 13.7% of the jobs lost in the state as a whole. Accommodation and food services accounted for the next largest share of job losses, but was much smaller than the share for the state as a whole. Employment declined by 8.3%, lower than the 15.4% seen in the state as a whole. As a result, the unemployment rate only increased by 5.7% from 2.4% in February 2020.</a:t>
            </a:r>
          </a:p>
          <a:p>
            <a:pPr marL="0" lvl="0" indent="0" algn="l" rtl="0">
              <a:spcBef>
                <a:spcPts val="0"/>
              </a:spcBef>
              <a:spcAft>
                <a:spcPts val="0"/>
              </a:spcAft>
              <a:buClr>
                <a:schemeClr val="dk1"/>
              </a:buClr>
              <a:buSzPts val="1200"/>
              <a:buFont typeface="Arial"/>
              <a:buNone/>
            </a:pPr>
            <a:r>
              <a:rPr lang="en-US" dirty="0"/>
              <a:t>Laura 3 min - qualitative input from 2 regions</a:t>
            </a:r>
          </a:p>
          <a:p>
            <a:pPr marL="0" lvl="0" indent="0" algn="l" rtl="0">
              <a:spcBef>
                <a:spcPts val="0"/>
              </a:spcBef>
              <a:spcAft>
                <a:spcPts val="0"/>
              </a:spcAft>
              <a:buClr>
                <a:schemeClr val="dk1"/>
              </a:buClr>
              <a:buSzPts val="1200"/>
              <a:buFont typeface="Arial"/>
              <a:buNone/>
            </a:pPr>
            <a:r>
              <a:rPr lang="en-US" dirty="0"/>
              <a:t>Local resorts - info from Dawn Bray Jenks and Jessica </a:t>
            </a:r>
            <a:r>
              <a:rPr lang="en-US" dirty="0" err="1"/>
              <a:t>Valand</a:t>
            </a:r>
            <a:endParaRPr lang="en-US" dirty="0"/>
          </a:p>
          <a:p>
            <a:pPr marL="0" lvl="0" indent="0" algn="l" rtl="0">
              <a:spcBef>
                <a:spcPts val="0"/>
              </a:spcBef>
              <a:spcAft>
                <a:spcPts val="0"/>
              </a:spcAft>
              <a:buClr>
                <a:schemeClr val="dk1"/>
              </a:buClr>
              <a:buSzPts val="1200"/>
              <a:buFont typeface="Arial"/>
              <a:buNone/>
            </a:pPr>
            <a:r>
              <a:rPr lang="en-US" dirty="0"/>
              <a:t>Eastern - info from Dawn Robards and Clarke - through 3:29</a:t>
            </a:r>
          </a:p>
        </p:txBody>
      </p:sp>
      <p:sp>
        <p:nvSpPr>
          <p:cNvPr id="4" name="Slide Number Placeholder 3"/>
          <p:cNvSpPr>
            <a:spLocks noGrp="1"/>
          </p:cNvSpPr>
          <p:nvPr>
            <p:ph type="sldNum" sz="quarter" idx="5"/>
          </p:nvPr>
        </p:nvSpPr>
        <p:spPr/>
        <p:txBody>
          <a:bodyPr/>
          <a:lstStyle/>
          <a:p>
            <a:fld id="{43CD7C9F-3674-A24B-B490-64FDC1684FFA}" type="slidenum">
              <a:rPr lang="en-US" smtClean="0"/>
              <a:t>15</a:t>
            </a:fld>
            <a:endParaRPr lang="en-US"/>
          </a:p>
        </p:txBody>
      </p:sp>
    </p:spTree>
    <p:extLst>
      <p:ext uri="{BB962C8B-B14F-4D97-AF65-F5344CB8AC3E}">
        <p14:creationId xmlns:p14="http://schemas.microsoft.com/office/powerpoint/2010/main" val="94331716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Clr>
                <a:schemeClr val="dk1"/>
              </a:buClr>
              <a:buSzPts val="1200"/>
              <a:buFont typeface="Arial"/>
              <a:buNone/>
            </a:pPr>
            <a:r>
              <a:rPr lang="en-US" dirty="0"/>
              <a:t>Charlie - quick intro of urban regions - 1 min</a:t>
            </a:r>
          </a:p>
          <a:p>
            <a:pPr marL="0" lvl="0" indent="0" algn="l" rtl="0">
              <a:spcBef>
                <a:spcPts val="0"/>
              </a:spcBef>
              <a:spcAft>
                <a:spcPts val="0"/>
              </a:spcAft>
              <a:buClr>
                <a:schemeClr val="dk1"/>
              </a:buClr>
              <a:buSzPts val="1200"/>
              <a:buFont typeface="Arial"/>
              <a:buNone/>
            </a:pPr>
            <a:r>
              <a:rPr lang="en-US" dirty="0"/>
              <a:t>3:30</a:t>
            </a:r>
          </a:p>
          <a:p>
            <a:pPr marL="0" lvl="0" indent="0" algn="l" rtl="0">
              <a:spcBef>
                <a:spcPts val="0"/>
              </a:spcBef>
              <a:spcAft>
                <a:spcPts val="0"/>
              </a:spcAft>
              <a:buClr>
                <a:schemeClr val="dk1"/>
              </a:buClr>
              <a:buSzPts val="1200"/>
              <a:buFont typeface="Arial"/>
              <a:buNone/>
            </a:pPr>
            <a:r>
              <a:rPr lang="en-US" dirty="0"/>
              <a:t>Thanks for that insight Laura! Now let's turn to what's been happening in our state over the past year or so. We'll look at the experiences of two "urban" regions, Arapahoe/Douglas and Pueblo. Both are located within metropolitan statistical areas and are located along the I-25/Front Range urban corridor in our state.</a:t>
            </a:r>
          </a:p>
        </p:txBody>
      </p:sp>
      <p:sp>
        <p:nvSpPr>
          <p:cNvPr id="4" name="Slide Number Placeholder 3"/>
          <p:cNvSpPr>
            <a:spLocks noGrp="1"/>
          </p:cNvSpPr>
          <p:nvPr>
            <p:ph type="sldNum" sz="quarter" idx="5"/>
          </p:nvPr>
        </p:nvSpPr>
        <p:spPr/>
        <p:txBody>
          <a:bodyPr/>
          <a:lstStyle/>
          <a:p>
            <a:fld id="{43CD7C9F-3674-A24B-B490-64FDC1684FFA}" type="slidenum">
              <a:rPr lang="en-US" smtClean="0"/>
              <a:t>16</a:t>
            </a:fld>
            <a:endParaRPr lang="en-US"/>
          </a:p>
        </p:txBody>
      </p:sp>
    </p:spTree>
    <p:extLst>
      <p:ext uri="{BB962C8B-B14F-4D97-AF65-F5344CB8AC3E}">
        <p14:creationId xmlns:p14="http://schemas.microsoft.com/office/powerpoint/2010/main" val="341952555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Clr>
                <a:schemeClr val="dk1"/>
              </a:buClr>
              <a:buSzPts val="1200"/>
              <a:buFont typeface="Arial"/>
              <a:buNone/>
            </a:pPr>
            <a:r>
              <a:rPr lang="en-US" dirty="0"/>
              <a:t>Charlie - slides 17 -18  2 min</a:t>
            </a:r>
          </a:p>
          <a:p>
            <a:pPr marL="0" lvl="0" indent="0" algn="l" rtl="0">
              <a:spcBef>
                <a:spcPts val="0"/>
              </a:spcBef>
              <a:spcAft>
                <a:spcPts val="0"/>
              </a:spcAft>
              <a:buClr>
                <a:schemeClr val="dk1"/>
              </a:buClr>
              <a:buSzPts val="1200"/>
              <a:buFont typeface="Arial"/>
              <a:buNone/>
            </a:pPr>
            <a:r>
              <a:rPr lang="en-US" dirty="0"/>
              <a:t>3:32</a:t>
            </a:r>
          </a:p>
          <a:p>
            <a:pPr marL="0" lvl="0" indent="0" algn="l" rtl="0">
              <a:spcBef>
                <a:spcPts val="0"/>
              </a:spcBef>
              <a:spcAft>
                <a:spcPts val="0"/>
              </a:spcAft>
              <a:buClr>
                <a:schemeClr val="dk1"/>
              </a:buClr>
              <a:buSzPts val="1200"/>
              <a:buFont typeface="Arial"/>
              <a:buNone/>
            </a:pPr>
            <a:r>
              <a:rPr lang="en-US" dirty="0"/>
              <a:t>Looking at Arapahoe/Douglas first, we can see that this region is located in the south-eastern portion of the Denver metro areas. I-25 is a major transportation corridor running through this region, connecting Denver with Colorado Springs. Both counties in this region are notable for their diversity, with communities ranging from urban to suburban and rural as one moves away from the Denver metro area to the south and east.</a:t>
            </a:r>
          </a:p>
          <a:p>
            <a:pPr marL="0" indent="0">
              <a:buFont typeface="Arial" panose="020B0604020202020204" pitchFamily="34" charset="0"/>
              <a:buNone/>
            </a:pPr>
            <a:endParaRPr lang="en-US" dirty="0"/>
          </a:p>
        </p:txBody>
      </p:sp>
      <p:sp>
        <p:nvSpPr>
          <p:cNvPr id="4" name="Slide Number Placeholder 3"/>
          <p:cNvSpPr>
            <a:spLocks noGrp="1"/>
          </p:cNvSpPr>
          <p:nvPr>
            <p:ph type="sldNum" sz="quarter" idx="5"/>
          </p:nvPr>
        </p:nvSpPr>
        <p:spPr/>
        <p:txBody>
          <a:bodyPr/>
          <a:lstStyle/>
          <a:p>
            <a:fld id="{43CD7C9F-3674-A24B-B490-64FDC1684FFA}" type="slidenum">
              <a:rPr lang="en-US" smtClean="0"/>
              <a:t>17</a:t>
            </a:fld>
            <a:endParaRPr lang="en-US"/>
          </a:p>
        </p:txBody>
      </p:sp>
    </p:spTree>
    <p:extLst>
      <p:ext uri="{BB962C8B-B14F-4D97-AF65-F5344CB8AC3E}">
        <p14:creationId xmlns:p14="http://schemas.microsoft.com/office/powerpoint/2010/main" val="270915178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through 3:32</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Looking at trends over the past year, we can see that changes in employment roughly track with statewide trends. This region still has less employment as of April 2021 than in February 2020 so the recovery is still ongoing. Unemployment rates have also largely mirrored the statewide rate, peaking during April and then declining over the summer of 2020 before sticking around 6% through the rest of 2020 and 2021. Looking at changes in the number of continue unemployment insurance claims filed from March to December, we can see that the region has seen a greater increase in the number of claims filed than in the state as a whole, but trends in continued claims largely followed statewide trends, with the number of claims declining through out much of 2020 before increasing leading up to the end of that year.</a:t>
            </a:r>
          </a:p>
        </p:txBody>
      </p:sp>
      <p:sp>
        <p:nvSpPr>
          <p:cNvPr id="4" name="Slide Number Placeholder 3"/>
          <p:cNvSpPr>
            <a:spLocks noGrp="1"/>
          </p:cNvSpPr>
          <p:nvPr>
            <p:ph type="sldNum" sz="quarter" idx="5"/>
          </p:nvPr>
        </p:nvSpPr>
        <p:spPr/>
        <p:txBody>
          <a:bodyPr/>
          <a:lstStyle/>
          <a:p>
            <a:fld id="{43CD7C9F-3674-A24B-B490-64FDC1684FFA}" type="slidenum">
              <a:rPr lang="en-US" smtClean="0"/>
              <a:t>18</a:t>
            </a:fld>
            <a:endParaRPr lang="en-US"/>
          </a:p>
        </p:txBody>
      </p:sp>
    </p:spTree>
    <p:extLst>
      <p:ext uri="{BB962C8B-B14F-4D97-AF65-F5344CB8AC3E}">
        <p14:creationId xmlns:p14="http://schemas.microsoft.com/office/powerpoint/2010/main" val="19643945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Charlie - Slide 19 - 20 2 min -  3:34</a:t>
            </a:r>
          </a:p>
          <a:p>
            <a:pPr marL="0" indent="0">
              <a:buFont typeface="Arial" panose="020B0604020202020204" pitchFamily="34" charset="0"/>
              <a:buNone/>
            </a:pPr>
            <a:r>
              <a:rPr lang="en-US" dirty="0"/>
              <a:t>Now moving on to the Pueblo region. This region includes Pueblo County, in which Pueblo is the largest city and urban area. It is located along the 1-25 corridor, south of Colorado Springs. </a:t>
            </a:r>
          </a:p>
        </p:txBody>
      </p:sp>
      <p:sp>
        <p:nvSpPr>
          <p:cNvPr id="4" name="Slide Number Placeholder 3"/>
          <p:cNvSpPr>
            <a:spLocks noGrp="1"/>
          </p:cNvSpPr>
          <p:nvPr>
            <p:ph type="sldNum" sz="quarter" idx="5"/>
          </p:nvPr>
        </p:nvSpPr>
        <p:spPr/>
        <p:txBody>
          <a:bodyPr/>
          <a:lstStyle/>
          <a:p>
            <a:fld id="{43CD7C9F-3674-A24B-B490-64FDC1684FFA}" type="slidenum">
              <a:rPr lang="en-US" smtClean="0"/>
              <a:t>19</a:t>
            </a:fld>
            <a:endParaRPr lang="en-US"/>
          </a:p>
        </p:txBody>
      </p:sp>
    </p:spTree>
    <p:extLst>
      <p:ext uri="{BB962C8B-B14F-4D97-AF65-F5344CB8AC3E}">
        <p14:creationId xmlns:p14="http://schemas.microsoft.com/office/powerpoint/2010/main" val="24845337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Laura Overview and Intro Katherine - 2 min - 3:02</a:t>
            </a:r>
          </a:p>
        </p:txBody>
      </p:sp>
      <p:sp>
        <p:nvSpPr>
          <p:cNvPr id="4" name="Slide Number Placeholder 3"/>
          <p:cNvSpPr>
            <a:spLocks noGrp="1"/>
          </p:cNvSpPr>
          <p:nvPr>
            <p:ph type="sldNum" sz="quarter" idx="5"/>
          </p:nvPr>
        </p:nvSpPr>
        <p:spPr/>
        <p:txBody>
          <a:bodyPr/>
          <a:lstStyle/>
          <a:p>
            <a:fld id="{43CD7C9F-3674-A24B-B490-64FDC1684FFA}" type="slidenum">
              <a:rPr lang="en-US" smtClean="0"/>
              <a:t>2</a:t>
            </a:fld>
            <a:endParaRPr lang="en-US"/>
          </a:p>
        </p:txBody>
      </p:sp>
    </p:spTree>
    <p:extLst>
      <p:ext uri="{BB962C8B-B14F-4D97-AF65-F5344CB8AC3E}">
        <p14:creationId xmlns:p14="http://schemas.microsoft.com/office/powerpoint/2010/main" val="312613751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Clr>
                <a:schemeClr val="dk1"/>
              </a:buClr>
              <a:buSzPts val="1200"/>
              <a:buFont typeface="Arial"/>
              <a:buNone/>
            </a:pPr>
            <a:r>
              <a:rPr lang="en-US" dirty="0"/>
              <a:t>Charlie through 3:34 - </a:t>
            </a:r>
          </a:p>
          <a:p>
            <a:pPr marL="0" lvl="0" indent="0" algn="l" rtl="0">
              <a:spcBef>
                <a:spcPts val="0"/>
              </a:spcBef>
              <a:spcAft>
                <a:spcPts val="0"/>
              </a:spcAft>
              <a:buClr>
                <a:schemeClr val="dk1"/>
              </a:buClr>
              <a:buSzPts val="1200"/>
              <a:buFont typeface="Arial"/>
              <a:buNone/>
            </a:pPr>
            <a:r>
              <a:rPr lang="en-US" dirty="0"/>
              <a:t>As with the Arapahoe/Douglas region, trends in employment and unemployment largely follow statewide trends. However, it appears that Pueblo has seen declines in employment since November 2020, signs that the recovery is faltering in this region. Similarly the unemployment rate increased since July 2020 and is was at 8.6% in April 2021, the highest rate among our nine regions and more than 2pp above the statewide rate of 6.3%. While this region did not experience as intense of an increase in the number of people filing continue unemployment insurance claims at the outset of the pandemic, Pueblo has seen the number of people filing such claims hold stead throughout much of 2020, increasing slightly towards the end of the year.</a:t>
            </a:r>
          </a:p>
          <a:p>
            <a:pPr marL="0" lvl="0" indent="0" algn="l" rtl="0">
              <a:spcBef>
                <a:spcPts val="0"/>
              </a:spcBef>
              <a:spcAft>
                <a:spcPts val="0"/>
              </a:spcAft>
              <a:buClr>
                <a:schemeClr val="dk1"/>
              </a:buClr>
              <a:buSzPts val="1200"/>
              <a:buFont typeface="Arial"/>
              <a:buNone/>
            </a:pPr>
            <a:r>
              <a:rPr lang="en-US" dirty="0"/>
              <a:t>Laura add qualitative info from Arapahoe and Douglas - Suzie and Sasha</a:t>
            </a:r>
          </a:p>
          <a:p>
            <a:pPr marL="0" lvl="0" indent="0" algn="l" rtl="0">
              <a:spcBef>
                <a:spcPts val="0"/>
              </a:spcBef>
              <a:spcAft>
                <a:spcPts val="0"/>
              </a:spcAft>
              <a:buClr>
                <a:schemeClr val="dk1"/>
              </a:buClr>
              <a:buSzPts val="1200"/>
              <a:buFont typeface="Arial"/>
              <a:buNone/>
            </a:pPr>
            <a:r>
              <a:rPr lang="en-US" dirty="0"/>
              <a:t>Pueblo - Diane and Andrew Upper Arkansas - 3 min total  3:37</a:t>
            </a:r>
          </a:p>
        </p:txBody>
      </p:sp>
      <p:sp>
        <p:nvSpPr>
          <p:cNvPr id="4" name="Slide Number Placeholder 3"/>
          <p:cNvSpPr>
            <a:spLocks noGrp="1"/>
          </p:cNvSpPr>
          <p:nvPr>
            <p:ph type="sldNum" sz="quarter" idx="5"/>
          </p:nvPr>
        </p:nvSpPr>
        <p:spPr/>
        <p:txBody>
          <a:bodyPr/>
          <a:lstStyle/>
          <a:p>
            <a:fld id="{43CD7C9F-3674-A24B-B490-64FDC1684FFA}" type="slidenum">
              <a:rPr lang="en-US" smtClean="0"/>
              <a:t>20</a:t>
            </a:fld>
            <a:endParaRPr lang="en-US"/>
          </a:p>
        </p:txBody>
      </p:sp>
    </p:spTree>
    <p:extLst>
      <p:ext uri="{BB962C8B-B14F-4D97-AF65-F5344CB8AC3E}">
        <p14:creationId xmlns:p14="http://schemas.microsoft.com/office/powerpoint/2010/main" val="124444676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Clr>
                <a:schemeClr val="dk1"/>
              </a:buClr>
              <a:buSzPts val="1200"/>
              <a:buFont typeface="Arial"/>
              <a:buNone/>
            </a:pPr>
            <a:r>
              <a:rPr lang="en-US" dirty="0"/>
              <a:t>Laura - questions to attendees and ask Tony to read out submissions - 4 min - through 3:41</a:t>
            </a:r>
          </a:p>
          <a:p>
            <a:pPr marL="0" lvl="0" indent="0" algn="l" rtl="0">
              <a:spcBef>
                <a:spcPts val="0"/>
              </a:spcBef>
              <a:spcAft>
                <a:spcPts val="0"/>
              </a:spcAft>
              <a:buClr>
                <a:schemeClr val="dk1"/>
              </a:buClr>
              <a:buSzPts val="1200"/>
              <a:buFont typeface="Arial"/>
              <a:buNone/>
            </a:pPr>
            <a:r>
              <a:rPr lang="en-US" dirty="0"/>
              <a:t>Thanks for all your input on this question. Please feel free to email us after the presentation if there is more that you would like to share (emails provided at the end of the presentation). For our next question, we will be asking you all to weigh-in on examples of current activities or momentum that is contributing to the economic recovery in your community or region of the state. Are there any new challenges? Please feel free to share your responses with us in the chat.</a:t>
            </a:r>
          </a:p>
        </p:txBody>
      </p:sp>
      <p:sp>
        <p:nvSpPr>
          <p:cNvPr id="4" name="Slide Number Placeholder 3"/>
          <p:cNvSpPr>
            <a:spLocks noGrp="1"/>
          </p:cNvSpPr>
          <p:nvPr>
            <p:ph type="sldNum" sz="quarter" idx="5"/>
          </p:nvPr>
        </p:nvSpPr>
        <p:spPr/>
        <p:txBody>
          <a:bodyPr/>
          <a:lstStyle/>
          <a:p>
            <a:fld id="{43CD7C9F-3674-A24B-B490-64FDC1684FFA}" type="slidenum">
              <a:rPr lang="en-US" smtClean="0"/>
              <a:t>21</a:t>
            </a:fld>
            <a:endParaRPr lang="en-US"/>
          </a:p>
        </p:txBody>
      </p:sp>
    </p:spTree>
    <p:extLst>
      <p:ext uri="{BB962C8B-B14F-4D97-AF65-F5344CB8AC3E}">
        <p14:creationId xmlns:p14="http://schemas.microsoft.com/office/powerpoint/2010/main" val="91081758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Charlie - 3 min - 3:44</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Let’s take a look at where we think the economy is headed over the next ten years. The Bureau of Labor Statistics, in cooperation with state labor and employment departments, prepares employment projections for different occupations and sectors of </a:t>
            </a:r>
            <a:r>
              <a:rPr lang="en-US" dirty="0" err="1"/>
              <a:t>teh</a:t>
            </a:r>
            <a:r>
              <a:rPr lang="en-US" dirty="0"/>
              <a:t> economy. These forecasts are based largely on past trends, and so can be thrown off by unexpected shocks to the economy, such as COVID-19. Since the latest projections were released in 2019, the BLS produced two national-level scenarios to explore how COVID-19 might affect the employment outlook in different occupations. These scenarios envision different levels of remote working and automation of services and a reduction in in-person events. They were released in February, and don’t reflect the recent advances with vaccinations and lifting of many public health restrictions on the economy. However, they are still informative in terms of understanding which occupations will be most affected by trends, like telework and automation, that accelerated during the pandemic and don’t look like they will be going away soon. The chart shows the national projected changes in employment applied to Colorado’s projections for employment by occupation. These numbers shouldn’t be interpreted as exact predictions so much as indicators of how trends like telework or automation will affect employment in different occupations in the future. However, we can see that these trends could lead to and increase in employment opportunities in computer and mathematical occupations, as well as in life, physical and social science occupations. On the other hand, these trends are likely to lead to a decrease in growth in sales and related occupations, as well as food preparation and serving occupations and office and administrative support occupations. Its notable that in the sever scenario, these three occupation groups will see declines in employment over the next year. While this does not seem likely given the strong growth seen in the accommodation and food services sector, which is largely driving our employment growth in the state, however, it does signify that some of our largest occupational groups have poor employment outlooks, but also that there needs to be pathways developed in our state’s workforce development systems to help workers transition from relatively low-skill jobs in these occupations to higher-skill jobs in computer, math and science occupations.</a:t>
            </a:r>
          </a:p>
        </p:txBody>
      </p:sp>
      <p:sp>
        <p:nvSpPr>
          <p:cNvPr id="4" name="Slide Number Placeholder 3"/>
          <p:cNvSpPr>
            <a:spLocks noGrp="1"/>
          </p:cNvSpPr>
          <p:nvPr>
            <p:ph type="sldNum" sz="quarter" idx="5"/>
          </p:nvPr>
        </p:nvSpPr>
        <p:spPr/>
        <p:txBody>
          <a:bodyPr/>
          <a:lstStyle/>
          <a:p>
            <a:fld id="{43CD7C9F-3674-A24B-B490-64FDC1684FFA}" type="slidenum">
              <a:rPr lang="en-US" smtClean="0"/>
              <a:t>22</a:t>
            </a:fld>
            <a:endParaRPr lang="en-US"/>
          </a:p>
        </p:txBody>
      </p:sp>
    </p:spTree>
    <p:extLst>
      <p:ext uri="{BB962C8B-B14F-4D97-AF65-F5344CB8AC3E}">
        <p14:creationId xmlns:p14="http://schemas.microsoft.com/office/powerpoint/2010/main" val="208866192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Laura - 1 min - 3:45</a:t>
            </a:r>
          </a:p>
          <a:p>
            <a:pPr marL="0" indent="0">
              <a:buFont typeface="Arial" panose="020B0604020202020204" pitchFamily="34" charset="0"/>
              <a:buNone/>
            </a:pPr>
            <a:endParaRPr lang="en-US" dirty="0"/>
          </a:p>
        </p:txBody>
      </p:sp>
      <p:sp>
        <p:nvSpPr>
          <p:cNvPr id="4" name="Slide Number Placeholder 3"/>
          <p:cNvSpPr>
            <a:spLocks noGrp="1"/>
          </p:cNvSpPr>
          <p:nvPr>
            <p:ph type="sldNum" sz="quarter" idx="5"/>
          </p:nvPr>
        </p:nvSpPr>
        <p:spPr/>
        <p:txBody>
          <a:bodyPr/>
          <a:lstStyle/>
          <a:p>
            <a:fld id="{43CD7C9F-3674-A24B-B490-64FDC1684FFA}" type="slidenum">
              <a:rPr lang="en-US" smtClean="0"/>
              <a:t>23</a:t>
            </a:fld>
            <a:endParaRPr lang="en-US"/>
          </a:p>
        </p:txBody>
      </p:sp>
    </p:spTree>
    <p:extLst>
      <p:ext uri="{BB962C8B-B14F-4D97-AF65-F5344CB8AC3E}">
        <p14:creationId xmlns:p14="http://schemas.microsoft.com/office/powerpoint/2010/main" val="48775562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Charlie - 3 min - 3:48</a:t>
            </a:r>
          </a:p>
          <a:p>
            <a:pPr marL="0" indent="0">
              <a:buFont typeface="Arial" panose="020B0604020202020204" pitchFamily="34" charset="0"/>
              <a:buNone/>
            </a:pPr>
            <a:endParaRPr lang="en-US" dirty="0"/>
          </a:p>
        </p:txBody>
      </p:sp>
      <p:sp>
        <p:nvSpPr>
          <p:cNvPr id="4" name="Slide Number Placeholder 3"/>
          <p:cNvSpPr>
            <a:spLocks noGrp="1"/>
          </p:cNvSpPr>
          <p:nvPr>
            <p:ph type="sldNum" sz="quarter" idx="5"/>
          </p:nvPr>
        </p:nvSpPr>
        <p:spPr/>
        <p:txBody>
          <a:bodyPr/>
          <a:lstStyle/>
          <a:p>
            <a:fld id="{43CD7C9F-3674-A24B-B490-64FDC1684FFA}" type="slidenum">
              <a:rPr lang="en-US" smtClean="0"/>
              <a:t>24</a:t>
            </a:fld>
            <a:endParaRPr lang="en-US"/>
          </a:p>
        </p:txBody>
      </p:sp>
    </p:spTree>
    <p:extLst>
      <p:ext uri="{BB962C8B-B14F-4D97-AF65-F5344CB8AC3E}">
        <p14:creationId xmlns:p14="http://schemas.microsoft.com/office/powerpoint/2010/main" val="165211348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Clr>
                <a:schemeClr val="dk1"/>
              </a:buClr>
              <a:buSzPts val="1200"/>
              <a:buFont typeface="Arial"/>
              <a:buNone/>
            </a:pPr>
            <a:r>
              <a:rPr lang="en-US" dirty="0"/>
              <a:t>Slides 25 - 26</a:t>
            </a:r>
          </a:p>
          <a:p>
            <a:pPr marL="0" lvl="0" indent="0" algn="l" rtl="0">
              <a:spcBef>
                <a:spcPts val="0"/>
              </a:spcBef>
              <a:spcAft>
                <a:spcPts val="0"/>
              </a:spcAft>
              <a:buClr>
                <a:schemeClr val="dk1"/>
              </a:buClr>
              <a:buSzPts val="1200"/>
              <a:buFont typeface="Arial"/>
              <a:buNone/>
            </a:pPr>
            <a:r>
              <a:rPr lang="en-US" dirty="0"/>
              <a:t>Laura 4 min - 3:52</a:t>
            </a:r>
          </a:p>
        </p:txBody>
      </p:sp>
      <p:sp>
        <p:nvSpPr>
          <p:cNvPr id="4" name="Slide Number Placeholder 3"/>
          <p:cNvSpPr>
            <a:spLocks noGrp="1"/>
          </p:cNvSpPr>
          <p:nvPr>
            <p:ph type="sldNum" sz="quarter" idx="5"/>
          </p:nvPr>
        </p:nvSpPr>
        <p:spPr/>
        <p:txBody>
          <a:bodyPr/>
          <a:lstStyle/>
          <a:p>
            <a:fld id="{43CD7C9F-3674-A24B-B490-64FDC1684FFA}" type="slidenum">
              <a:rPr lang="en-US" smtClean="0"/>
              <a:t>25</a:t>
            </a:fld>
            <a:endParaRPr lang="en-US"/>
          </a:p>
        </p:txBody>
      </p:sp>
    </p:spTree>
    <p:extLst>
      <p:ext uri="{BB962C8B-B14F-4D97-AF65-F5344CB8AC3E}">
        <p14:creationId xmlns:p14="http://schemas.microsoft.com/office/powerpoint/2010/main" val="26477806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Through 3:51</a:t>
            </a:r>
          </a:p>
          <a:p>
            <a:pPr marL="0" indent="0">
              <a:buFont typeface="Arial" panose="020B0604020202020204" pitchFamily="34" charset="0"/>
              <a:buNone/>
            </a:pPr>
            <a:endParaRPr lang="en-US" dirty="0"/>
          </a:p>
        </p:txBody>
      </p:sp>
      <p:sp>
        <p:nvSpPr>
          <p:cNvPr id="4" name="Slide Number Placeholder 3"/>
          <p:cNvSpPr>
            <a:spLocks noGrp="1"/>
          </p:cNvSpPr>
          <p:nvPr>
            <p:ph type="sldNum" sz="quarter" idx="5"/>
          </p:nvPr>
        </p:nvSpPr>
        <p:spPr/>
        <p:txBody>
          <a:bodyPr/>
          <a:lstStyle/>
          <a:p>
            <a:fld id="{43CD7C9F-3674-A24B-B490-64FDC1684FFA}" type="slidenum">
              <a:rPr lang="en-US" smtClean="0"/>
              <a:t>26</a:t>
            </a:fld>
            <a:endParaRPr lang="en-US"/>
          </a:p>
        </p:txBody>
      </p:sp>
    </p:spTree>
    <p:extLst>
      <p:ext uri="{BB962C8B-B14F-4D97-AF65-F5344CB8AC3E}">
        <p14:creationId xmlns:p14="http://schemas.microsoft.com/office/powerpoint/2010/main" val="120689409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Clr>
                <a:schemeClr val="dk1"/>
              </a:buClr>
              <a:buSzPts val="1200"/>
              <a:buFont typeface="Arial"/>
              <a:buNone/>
            </a:pPr>
            <a:r>
              <a:rPr lang="en-US" dirty="0"/>
              <a:t>Slide 27</a:t>
            </a:r>
          </a:p>
          <a:p>
            <a:pPr marL="0" lvl="0" indent="0" algn="l" rtl="0">
              <a:spcBef>
                <a:spcPts val="0"/>
              </a:spcBef>
              <a:spcAft>
                <a:spcPts val="0"/>
              </a:spcAft>
              <a:buClr>
                <a:schemeClr val="dk1"/>
              </a:buClr>
              <a:buSzPts val="1200"/>
              <a:buFont typeface="Arial"/>
              <a:buNone/>
            </a:pPr>
            <a:r>
              <a:rPr lang="en-US" dirty="0"/>
              <a:t>Charlie and Laura - ask for other comments too - 4 min - through 3:55</a:t>
            </a:r>
          </a:p>
          <a:p>
            <a:pPr marL="0" lvl="0" indent="0" algn="l" rtl="0">
              <a:spcBef>
                <a:spcPts val="0"/>
              </a:spcBef>
              <a:spcAft>
                <a:spcPts val="0"/>
              </a:spcAft>
              <a:buClr>
                <a:schemeClr val="dk1"/>
              </a:buClr>
              <a:buSzPts val="1200"/>
              <a:buFont typeface="Arial"/>
              <a:buNone/>
            </a:pPr>
            <a:r>
              <a:rPr lang="en-US" dirty="0"/>
              <a:t>There are just a few of the recommendations</a:t>
            </a:r>
          </a:p>
          <a:p>
            <a:pPr marL="0" lvl="0" indent="0" algn="l" rtl="0">
              <a:spcBef>
                <a:spcPts val="0"/>
              </a:spcBef>
              <a:spcAft>
                <a:spcPts val="0"/>
              </a:spcAft>
              <a:buClr>
                <a:schemeClr val="dk1"/>
              </a:buClr>
              <a:buSzPts val="1200"/>
              <a:buFont typeface="Arial"/>
              <a:buNone/>
            </a:pPr>
            <a:endParaRPr lang="en-US" dirty="0"/>
          </a:p>
          <a:p>
            <a:pPr marL="0" lvl="0" indent="0" algn="l" rtl="0">
              <a:spcBef>
                <a:spcPts val="0"/>
              </a:spcBef>
              <a:spcAft>
                <a:spcPts val="0"/>
              </a:spcAft>
              <a:buClr>
                <a:schemeClr val="dk1"/>
              </a:buClr>
              <a:buSzPts val="1200"/>
              <a:buFont typeface="Arial"/>
              <a:buNone/>
            </a:pPr>
            <a:r>
              <a:rPr lang="en-US" dirty="0"/>
              <a:t>Need to add time for questions and  more comments</a:t>
            </a:r>
          </a:p>
        </p:txBody>
      </p:sp>
      <p:sp>
        <p:nvSpPr>
          <p:cNvPr id="4" name="Slide Number Placeholder 3"/>
          <p:cNvSpPr>
            <a:spLocks noGrp="1"/>
          </p:cNvSpPr>
          <p:nvPr>
            <p:ph type="sldNum" sz="quarter" idx="5"/>
          </p:nvPr>
        </p:nvSpPr>
        <p:spPr/>
        <p:txBody>
          <a:bodyPr/>
          <a:lstStyle/>
          <a:p>
            <a:fld id="{43CD7C9F-3674-A24B-B490-64FDC1684FFA}" type="slidenum">
              <a:rPr lang="en-US" smtClean="0"/>
              <a:t>27</a:t>
            </a:fld>
            <a:endParaRPr lang="en-US"/>
          </a:p>
        </p:txBody>
      </p:sp>
    </p:spTree>
    <p:extLst>
      <p:ext uri="{BB962C8B-B14F-4D97-AF65-F5344CB8AC3E}">
        <p14:creationId xmlns:p14="http://schemas.microsoft.com/office/powerpoint/2010/main" val="74390678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Clr>
                <a:schemeClr val="dk1"/>
              </a:buClr>
              <a:buSzPts val="1200"/>
              <a:buFont typeface="Arial"/>
              <a:buNone/>
            </a:pPr>
            <a:r>
              <a:rPr lang="en-US" dirty="0"/>
              <a:t>Laura - request for final comments and questions  3:55 - 3:59</a:t>
            </a:r>
          </a:p>
          <a:p>
            <a:pPr marL="0" lvl="0" indent="0" algn="l" rtl="0">
              <a:spcBef>
                <a:spcPts val="0"/>
              </a:spcBef>
              <a:spcAft>
                <a:spcPts val="0"/>
              </a:spcAft>
              <a:buClr>
                <a:schemeClr val="dk1"/>
              </a:buClr>
              <a:buSzPts val="1200"/>
              <a:buFont typeface="Arial"/>
              <a:buNone/>
            </a:pPr>
            <a:r>
              <a:rPr lang="en-US" dirty="0"/>
              <a:t>Contact info and launch of report </a:t>
            </a:r>
          </a:p>
        </p:txBody>
      </p:sp>
      <p:sp>
        <p:nvSpPr>
          <p:cNvPr id="4" name="Slide Number Placeholder 3"/>
          <p:cNvSpPr>
            <a:spLocks noGrp="1"/>
          </p:cNvSpPr>
          <p:nvPr>
            <p:ph type="sldNum" sz="quarter" idx="5"/>
          </p:nvPr>
        </p:nvSpPr>
        <p:spPr/>
        <p:txBody>
          <a:bodyPr/>
          <a:lstStyle/>
          <a:p>
            <a:fld id="{43CD7C9F-3674-A24B-B490-64FDC1684FFA}" type="slidenum">
              <a:rPr lang="en-US" smtClean="0"/>
              <a:t>28</a:t>
            </a:fld>
            <a:endParaRPr lang="en-US"/>
          </a:p>
        </p:txBody>
      </p:sp>
    </p:spTree>
    <p:extLst>
      <p:ext uri="{BB962C8B-B14F-4D97-AF65-F5344CB8AC3E}">
        <p14:creationId xmlns:p14="http://schemas.microsoft.com/office/powerpoint/2010/main" val="121116723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Finish - leave chat open for 5 more minutes if possible to get additional input</a:t>
            </a:r>
          </a:p>
          <a:p>
            <a:pPr marL="0" indent="0">
              <a:buFont typeface="Arial" panose="020B0604020202020204" pitchFamily="34" charset="0"/>
              <a:buNone/>
            </a:pPr>
            <a:endParaRPr lang="en-US" dirty="0"/>
          </a:p>
        </p:txBody>
      </p:sp>
      <p:sp>
        <p:nvSpPr>
          <p:cNvPr id="4" name="Slide Number Placeholder 3"/>
          <p:cNvSpPr>
            <a:spLocks noGrp="1"/>
          </p:cNvSpPr>
          <p:nvPr>
            <p:ph type="sldNum" sz="quarter" idx="5"/>
          </p:nvPr>
        </p:nvSpPr>
        <p:spPr/>
        <p:txBody>
          <a:bodyPr/>
          <a:lstStyle/>
          <a:p>
            <a:fld id="{43CD7C9F-3674-A24B-B490-64FDC1684FFA}" type="slidenum">
              <a:rPr lang="en-US" smtClean="0"/>
              <a:t>29</a:t>
            </a:fld>
            <a:endParaRPr lang="en-US"/>
          </a:p>
        </p:txBody>
      </p:sp>
    </p:spTree>
    <p:extLst>
      <p:ext uri="{BB962C8B-B14F-4D97-AF65-F5344CB8AC3E}">
        <p14:creationId xmlns:p14="http://schemas.microsoft.com/office/powerpoint/2010/main" val="23322999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Katherine - 5 min - 3:07</a:t>
            </a:r>
          </a:p>
        </p:txBody>
      </p:sp>
      <p:sp>
        <p:nvSpPr>
          <p:cNvPr id="4" name="Slide Number Placeholder 3"/>
          <p:cNvSpPr>
            <a:spLocks noGrp="1"/>
          </p:cNvSpPr>
          <p:nvPr>
            <p:ph type="sldNum" sz="quarter" idx="5"/>
          </p:nvPr>
        </p:nvSpPr>
        <p:spPr/>
        <p:txBody>
          <a:bodyPr/>
          <a:lstStyle/>
          <a:p>
            <a:fld id="{43CD7C9F-3674-A24B-B490-64FDC1684FFA}" type="slidenum">
              <a:rPr lang="en-US" smtClean="0"/>
              <a:t>3</a:t>
            </a:fld>
            <a:endParaRPr lang="en-US"/>
          </a:p>
        </p:txBody>
      </p:sp>
    </p:spTree>
    <p:extLst>
      <p:ext uri="{BB962C8B-B14F-4D97-AF65-F5344CB8AC3E}">
        <p14:creationId xmlns:p14="http://schemas.microsoft.com/office/powerpoint/2010/main" val="34821584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Charlie slides 4 and 5 - 2 min</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Thanks Katherine for that introduction, we really appreciate you joining us this afternoon. Now I’d like to give an overview of the project for those who are not familiar. We began this project in the spring of last year, it was funded by the ECMC Foundation. For the project we wanted to understand the experiences unemployed Coloradans during the pandemic, as well as the changes and shifts in Colorado’s job market that resulted from the public health restriction on the economy. We conducted by quantitative and qualitative research. For the qualitative research, we interviewed a number of key stakeholders across the state from a range of sectors related to workforce development, training, and adult education. Our interviews included focus groups with unemployed Coloradans.</a:t>
            </a:r>
          </a:p>
        </p:txBody>
      </p:sp>
      <p:sp>
        <p:nvSpPr>
          <p:cNvPr id="4" name="Slide Number Placeholder 3"/>
          <p:cNvSpPr>
            <a:spLocks noGrp="1"/>
          </p:cNvSpPr>
          <p:nvPr>
            <p:ph type="sldNum" sz="quarter" idx="5"/>
          </p:nvPr>
        </p:nvSpPr>
        <p:spPr/>
        <p:txBody>
          <a:bodyPr/>
          <a:lstStyle/>
          <a:p>
            <a:fld id="{43CD7C9F-3674-A24B-B490-64FDC1684FFA}" type="slidenum">
              <a:rPr lang="en-US" smtClean="0"/>
              <a:t>4</a:t>
            </a:fld>
            <a:endParaRPr lang="en-US"/>
          </a:p>
        </p:txBody>
      </p:sp>
    </p:spTree>
    <p:extLst>
      <p:ext uri="{BB962C8B-B14F-4D97-AF65-F5344CB8AC3E}">
        <p14:creationId xmlns:p14="http://schemas.microsoft.com/office/powerpoint/2010/main" val="5770595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Charlie  - </a:t>
            </a:r>
            <a:r>
              <a:rPr lang="en-US" dirty="0" err="1"/>
              <a:t>cont</a:t>
            </a:r>
            <a:r>
              <a:rPr lang="en-US" dirty="0"/>
              <a:t> - through 3:09</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We are in the process of compiling the results into a summary report which we hope to release in the coming weeks, by mid-July. This presentation is just a preview of the findings and recommendations, and we hope to be able to take the comments and feedback we hear from you all today and incorporate that into the final report.</a:t>
            </a:r>
          </a:p>
        </p:txBody>
      </p:sp>
      <p:sp>
        <p:nvSpPr>
          <p:cNvPr id="4" name="Slide Number Placeholder 3"/>
          <p:cNvSpPr>
            <a:spLocks noGrp="1"/>
          </p:cNvSpPr>
          <p:nvPr>
            <p:ph type="sldNum" sz="quarter" idx="5"/>
          </p:nvPr>
        </p:nvSpPr>
        <p:spPr/>
        <p:txBody>
          <a:bodyPr/>
          <a:lstStyle/>
          <a:p>
            <a:fld id="{43CD7C9F-3674-A24B-B490-64FDC1684FFA}" type="slidenum">
              <a:rPr lang="en-US" smtClean="0"/>
              <a:t>5</a:t>
            </a:fld>
            <a:endParaRPr lang="en-US"/>
          </a:p>
        </p:txBody>
      </p:sp>
    </p:spTree>
    <p:extLst>
      <p:ext uri="{BB962C8B-B14F-4D97-AF65-F5344CB8AC3E}">
        <p14:creationId xmlns:p14="http://schemas.microsoft.com/office/powerpoint/2010/main" val="6140656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Laura - describe partners - 2 min - 3:11</a:t>
            </a:r>
          </a:p>
        </p:txBody>
      </p:sp>
      <p:sp>
        <p:nvSpPr>
          <p:cNvPr id="4" name="Slide Number Placeholder 3"/>
          <p:cNvSpPr>
            <a:spLocks noGrp="1"/>
          </p:cNvSpPr>
          <p:nvPr>
            <p:ph type="sldNum" sz="quarter" idx="5"/>
          </p:nvPr>
        </p:nvSpPr>
        <p:spPr/>
        <p:txBody>
          <a:bodyPr/>
          <a:lstStyle/>
          <a:p>
            <a:fld id="{43CD7C9F-3674-A24B-B490-64FDC1684FFA}" type="slidenum">
              <a:rPr lang="en-US" smtClean="0"/>
              <a:t>6</a:t>
            </a:fld>
            <a:endParaRPr lang="en-US"/>
          </a:p>
        </p:txBody>
      </p:sp>
    </p:spTree>
    <p:extLst>
      <p:ext uri="{BB962C8B-B14F-4D97-AF65-F5344CB8AC3E}">
        <p14:creationId xmlns:p14="http://schemas.microsoft.com/office/powerpoint/2010/main" val="19259014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Clr>
                <a:schemeClr val="dk1"/>
              </a:buClr>
              <a:buSzPts val="1200"/>
              <a:buFont typeface="Arial"/>
              <a:buNone/>
            </a:pPr>
            <a:r>
              <a:rPr lang="en-US" dirty="0"/>
              <a:t>Charlie - 2 min - 3:13</a:t>
            </a:r>
          </a:p>
          <a:p>
            <a:pPr marL="0" lvl="0" indent="0" algn="l" rtl="0">
              <a:spcBef>
                <a:spcPts val="0"/>
              </a:spcBef>
              <a:spcAft>
                <a:spcPts val="0"/>
              </a:spcAft>
              <a:buClr>
                <a:schemeClr val="dk1"/>
              </a:buClr>
              <a:buSzPts val="1200"/>
              <a:buFont typeface="Arial"/>
              <a:buNone/>
            </a:pPr>
            <a:r>
              <a:rPr lang="en-US" dirty="0"/>
              <a:t>We know that the economic conditions in our state vary by region, most times statewide statistics mask variations between urban and rural Colorado generally, as well as variations between regions. For this reason, we chose these 9 workforce development areas and subareas to understand how the economic impacts of COVID-19 differed across Colorado. We've provided some statistics from 2019 just to give a sense of how these regions were similar and different from one another. We also targeted our stakeholder interviews to include stakeholders from these regions.</a:t>
            </a:r>
          </a:p>
          <a:p>
            <a:pPr marL="0" lvl="0" indent="0" algn="l" rtl="0">
              <a:spcBef>
                <a:spcPts val="0"/>
              </a:spcBef>
              <a:spcAft>
                <a:spcPts val="0"/>
              </a:spcAft>
              <a:buClr>
                <a:schemeClr val="dk1"/>
              </a:buClr>
              <a:buSzPts val="1200"/>
              <a:buFont typeface="Arial"/>
              <a:buNone/>
            </a:pPr>
            <a:r>
              <a:rPr lang="en-US" dirty="0"/>
              <a:t>Introduce Clarke:</a:t>
            </a:r>
          </a:p>
          <a:p>
            <a:pPr marL="0" lvl="0" indent="0" algn="l" rtl="0">
              <a:spcBef>
                <a:spcPts val="0"/>
              </a:spcBef>
              <a:spcAft>
                <a:spcPts val="0"/>
              </a:spcAft>
              <a:buClr>
                <a:schemeClr val="dk1"/>
              </a:buClr>
              <a:buSzPts val="1200"/>
              <a:buFont typeface="Arial"/>
              <a:buNone/>
            </a:pPr>
            <a:r>
              <a:rPr lang="en-US" dirty="0"/>
              <a:t>Now, I'd like to introduce our next speaker, Clarke Becker, who will give us an overview how the experiences of rural Colorado differed from urban parts of the state over the past year, as well as the outlook for economic recovery and growth moving forward in rural Colorado. Clarke is the director of the Colorado Workforce Rural Consortium and oversees workforce development areas that represent 51 of our 64 counties. In addition to this, Clarke has served as an elected official in multiple local governments in rural parts of Colorado which adds a unique perspective to his tremendous understanding of rural Colorado and the challenges and opportunities facing rural communities. Laura and I always come away from our conversations with Clarke having learned something new or seeing an issue from a perspective we hadn’t considered before so we are very excited and appreciative that he was able to join us today.</a:t>
            </a:r>
          </a:p>
        </p:txBody>
      </p:sp>
      <p:sp>
        <p:nvSpPr>
          <p:cNvPr id="4" name="Slide Number Placeholder 3"/>
          <p:cNvSpPr>
            <a:spLocks noGrp="1"/>
          </p:cNvSpPr>
          <p:nvPr>
            <p:ph type="sldNum" sz="quarter" idx="5"/>
          </p:nvPr>
        </p:nvSpPr>
        <p:spPr/>
        <p:txBody>
          <a:bodyPr/>
          <a:lstStyle/>
          <a:p>
            <a:fld id="{43CD7C9F-3674-A24B-B490-64FDC1684FFA}" type="slidenum">
              <a:rPr lang="en-US" smtClean="0"/>
              <a:t>7</a:t>
            </a:fld>
            <a:endParaRPr lang="en-US"/>
          </a:p>
        </p:txBody>
      </p:sp>
    </p:spTree>
    <p:extLst>
      <p:ext uri="{BB962C8B-B14F-4D97-AF65-F5344CB8AC3E}">
        <p14:creationId xmlns:p14="http://schemas.microsoft.com/office/powerpoint/2010/main" val="215960151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Clr>
                <a:schemeClr val="dk1"/>
              </a:buClr>
              <a:buSzPts val="1200"/>
              <a:buFont typeface="Arial"/>
              <a:buNone/>
            </a:pPr>
            <a:r>
              <a:rPr lang="en-US" dirty="0"/>
              <a:t>Clarke - high points re: Colorado 5 min</a:t>
            </a:r>
          </a:p>
          <a:p>
            <a:pPr marL="0" lvl="0" indent="0" algn="l" rtl="0">
              <a:spcBef>
                <a:spcPts val="0"/>
              </a:spcBef>
              <a:spcAft>
                <a:spcPts val="0"/>
              </a:spcAft>
              <a:buClr>
                <a:schemeClr val="dk1"/>
              </a:buClr>
              <a:buSzPts val="1200"/>
              <a:buFont typeface="Arial"/>
              <a:buNone/>
            </a:pPr>
            <a:r>
              <a:rPr lang="en-US" dirty="0"/>
              <a:t>3:18</a:t>
            </a:r>
          </a:p>
        </p:txBody>
      </p:sp>
      <p:sp>
        <p:nvSpPr>
          <p:cNvPr id="4" name="Slide Number Placeholder 3"/>
          <p:cNvSpPr>
            <a:spLocks noGrp="1"/>
          </p:cNvSpPr>
          <p:nvPr>
            <p:ph type="sldNum" sz="quarter" idx="5"/>
          </p:nvPr>
        </p:nvSpPr>
        <p:spPr/>
        <p:txBody>
          <a:bodyPr/>
          <a:lstStyle/>
          <a:p>
            <a:fld id="{43CD7C9F-3674-A24B-B490-64FDC1684FFA}" type="slidenum">
              <a:rPr lang="en-US" smtClean="0"/>
              <a:t>8</a:t>
            </a:fld>
            <a:endParaRPr lang="en-US"/>
          </a:p>
        </p:txBody>
      </p:sp>
    </p:spTree>
    <p:extLst>
      <p:ext uri="{BB962C8B-B14F-4D97-AF65-F5344CB8AC3E}">
        <p14:creationId xmlns:p14="http://schemas.microsoft.com/office/powerpoint/2010/main" val="107215122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Clr>
                <a:schemeClr val="dk1"/>
              </a:buClr>
              <a:buSzPts val="1200"/>
              <a:buFont typeface="Arial"/>
              <a:buNone/>
            </a:pPr>
            <a:r>
              <a:rPr lang="en-US" dirty="0"/>
              <a:t>Charlie - introduce 1st two regions 1 min</a:t>
            </a:r>
          </a:p>
          <a:p>
            <a:pPr marL="0" lvl="0" indent="0" algn="l" rtl="0">
              <a:spcBef>
                <a:spcPts val="0"/>
              </a:spcBef>
              <a:spcAft>
                <a:spcPts val="0"/>
              </a:spcAft>
              <a:buClr>
                <a:schemeClr val="dk1"/>
              </a:buClr>
              <a:buSzPts val="1200"/>
              <a:buFont typeface="Arial"/>
              <a:buNone/>
            </a:pPr>
            <a:r>
              <a:rPr lang="en-US" dirty="0"/>
              <a:t>3:19 - 3:20</a:t>
            </a:r>
          </a:p>
          <a:p>
            <a:pPr marL="0" lvl="0" indent="0" algn="l" rtl="0">
              <a:spcBef>
                <a:spcPts val="0"/>
              </a:spcBef>
              <a:spcAft>
                <a:spcPts val="0"/>
              </a:spcAft>
              <a:buClr>
                <a:schemeClr val="dk1"/>
              </a:buClr>
              <a:buSzPts val="1200"/>
              <a:buFont typeface="Arial"/>
              <a:buNone/>
            </a:pPr>
            <a:r>
              <a:rPr lang="en-US" dirty="0"/>
              <a:t>Thank you Clarke for that overview. I'd like to now look specifically at two regions that were included in our project: the Rural Resort and Eastern regions. We chose these regions because they had the highest and lowest unemployment rates, respectively, in April 2020, the month where job losses and unemployment peaked in our state. </a:t>
            </a:r>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dirty="0"/>
              <a:t>Before we dive into the regions, I first wanted to ask you all to be thinking of your experiences over the past 15 months in your regions, organizations and agencies. Please feel free to include those in the chat, as we plan to share out some of what you share with us to the group. </a:t>
            </a:r>
          </a:p>
        </p:txBody>
      </p:sp>
      <p:sp>
        <p:nvSpPr>
          <p:cNvPr id="4" name="Slide Number Placeholder 3"/>
          <p:cNvSpPr>
            <a:spLocks noGrp="1"/>
          </p:cNvSpPr>
          <p:nvPr>
            <p:ph type="sldNum" sz="quarter" idx="5"/>
          </p:nvPr>
        </p:nvSpPr>
        <p:spPr/>
        <p:txBody>
          <a:bodyPr/>
          <a:lstStyle/>
          <a:p>
            <a:fld id="{43CD7C9F-3674-A24B-B490-64FDC1684FFA}" type="slidenum">
              <a:rPr lang="en-US" smtClean="0"/>
              <a:t>9</a:t>
            </a:fld>
            <a:endParaRPr lang="en-US"/>
          </a:p>
        </p:txBody>
      </p:sp>
    </p:spTree>
    <p:extLst>
      <p:ext uri="{BB962C8B-B14F-4D97-AF65-F5344CB8AC3E}">
        <p14:creationId xmlns:p14="http://schemas.microsoft.com/office/powerpoint/2010/main" val="5011476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319A7C-25F5-474A-8628-05F7265D1E5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68592D0-D181-F540-839B-D4975450CF0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E8A4938-3360-844A-A379-58E9F44F9D72}"/>
              </a:ext>
            </a:extLst>
          </p:cNvPr>
          <p:cNvSpPr>
            <a:spLocks noGrp="1"/>
          </p:cNvSpPr>
          <p:nvPr>
            <p:ph type="dt" sz="half" idx="10"/>
          </p:nvPr>
        </p:nvSpPr>
        <p:spPr/>
        <p:txBody>
          <a:bodyPr/>
          <a:lstStyle/>
          <a:p>
            <a:fld id="{31835912-2D4E-A54A-9BA3-6FEC7D3DC568}" type="datetimeFigureOut">
              <a:rPr lang="en-US" smtClean="0"/>
              <a:t>6/17/21</a:t>
            </a:fld>
            <a:endParaRPr lang="en-US"/>
          </a:p>
        </p:txBody>
      </p:sp>
      <p:sp>
        <p:nvSpPr>
          <p:cNvPr id="5" name="Footer Placeholder 4">
            <a:extLst>
              <a:ext uri="{FF2B5EF4-FFF2-40B4-BE49-F238E27FC236}">
                <a16:creationId xmlns:a16="http://schemas.microsoft.com/office/drawing/2014/main" id="{C6A0C696-661B-B142-BD56-ED7C9A38E79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503326C-A739-064A-9356-E55631041DB9}"/>
              </a:ext>
            </a:extLst>
          </p:cNvPr>
          <p:cNvSpPr>
            <a:spLocks noGrp="1"/>
          </p:cNvSpPr>
          <p:nvPr>
            <p:ph type="sldNum" sz="quarter" idx="12"/>
          </p:nvPr>
        </p:nvSpPr>
        <p:spPr/>
        <p:txBody>
          <a:bodyPr/>
          <a:lstStyle/>
          <a:p>
            <a:fld id="{D6CBE231-ECC6-E748-8D42-06AB06AAC693}" type="slidenum">
              <a:rPr lang="en-US" smtClean="0"/>
              <a:t>‹#›</a:t>
            </a:fld>
            <a:endParaRPr lang="en-US"/>
          </a:p>
        </p:txBody>
      </p:sp>
    </p:spTree>
    <p:extLst>
      <p:ext uri="{BB962C8B-B14F-4D97-AF65-F5344CB8AC3E}">
        <p14:creationId xmlns:p14="http://schemas.microsoft.com/office/powerpoint/2010/main" val="12438840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7622C7-C5EC-3542-83D8-27B560CC83D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75B4A88-009C-9F44-8742-3F962F040FF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0F2D9C0-7094-E541-B597-802835079333}"/>
              </a:ext>
            </a:extLst>
          </p:cNvPr>
          <p:cNvSpPr>
            <a:spLocks noGrp="1"/>
          </p:cNvSpPr>
          <p:nvPr>
            <p:ph type="dt" sz="half" idx="10"/>
          </p:nvPr>
        </p:nvSpPr>
        <p:spPr/>
        <p:txBody>
          <a:bodyPr/>
          <a:lstStyle/>
          <a:p>
            <a:fld id="{31835912-2D4E-A54A-9BA3-6FEC7D3DC568}" type="datetimeFigureOut">
              <a:rPr lang="en-US" smtClean="0"/>
              <a:t>6/17/21</a:t>
            </a:fld>
            <a:endParaRPr lang="en-US"/>
          </a:p>
        </p:txBody>
      </p:sp>
      <p:sp>
        <p:nvSpPr>
          <p:cNvPr id="5" name="Footer Placeholder 4">
            <a:extLst>
              <a:ext uri="{FF2B5EF4-FFF2-40B4-BE49-F238E27FC236}">
                <a16:creationId xmlns:a16="http://schemas.microsoft.com/office/drawing/2014/main" id="{690B710C-68A2-C140-B1DA-76D2F44FCCB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47F0DA7-B5EA-4A4E-91FA-08EE958D5168}"/>
              </a:ext>
            </a:extLst>
          </p:cNvPr>
          <p:cNvSpPr>
            <a:spLocks noGrp="1"/>
          </p:cNvSpPr>
          <p:nvPr>
            <p:ph type="sldNum" sz="quarter" idx="12"/>
          </p:nvPr>
        </p:nvSpPr>
        <p:spPr/>
        <p:txBody>
          <a:bodyPr/>
          <a:lstStyle/>
          <a:p>
            <a:fld id="{D6CBE231-ECC6-E748-8D42-06AB06AAC693}" type="slidenum">
              <a:rPr lang="en-US" smtClean="0"/>
              <a:t>‹#›</a:t>
            </a:fld>
            <a:endParaRPr lang="en-US"/>
          </a:p>
        </p:txBody>
      </p:sp>
    </p:spTree>
    <p:extLst>
      <p:ext uri="{BB962C8B-B14F-4D97-AF65-F5344CB8AC3E}">
        <p14:creationId xmlns:p14="http://schemas.microsoft.com/office/powerpoint/2010/main" val="36491587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52D30FF-416E-B747-AFC1-9D9E6A6216B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319019B-0728-C943-9602-1054FB50D6C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54B09E9-9EB4-894C-B61E-B4083B86E8E3}"/>
              </a:ext>
            </a:extLst>
          </p:cNvPr>
          <p:cNvSpPr>
            <a:spLocks noGrp="1"/>
          </p:cNvSpPr>
          <p:nvPr>
            <p:ph type="dt" sz="half" idx="10"/>
          </p:nvPr>
        </p:nvSpPr>
        <p:spPr/>
        <p:txBody>
          <a:bodyPr/>
          <a:lstStyle/>
          <a:p>
            <a:fld id="{31835912-2D4E-A54A-9BA3-6FEC7D3DC568}" type="datetimeFigureOut">
              <a:rPr lang="en-US" smtClean="0"/>
              <a:t>6/17/21</a:t>
            </a:fld>
            <a:endParaRPr lang="en-US"/>
          </a:p>
        </p:txBody>
      </p:sp>
      <p:sp>
        <p:nvSpPr>
          <p:cNvPr id="5" name="Footer Placeholder 4">
            <a:extLst>
              <a:ext uri="{FF2B5EF4-FFF2-40B4-BE49-F238E27FC236}">
                <a16:creationId xmlns:a16="http://schemas.microsoft.com/office/drawing/2014/main" id="{B36DAC6D-BBA7-EA4E-8368-0B058C682B8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867C3A6-2E6C-D74A-B927-53FB04F10A98}"/>
              </a:ext>
            </a:extLst>
          </p:cNvPr>
          <p:cNvSpPr>
            <a:spLocks noGrp="1"/>
          </p:cNvSpPr>
          <p:nvPr>
            <p:ph type="sldNum" sz="quarter" idx="12"/>
          </p:nvPr>
        </p:nvSpPr>
        <p:spPr/>
        <p:txBody>
          <a:bodyPr/>
          <a:lstStyle/>
          <a:p>
            <a:fld id="{D6CBE231-ECC6-E748-8D42-06AB06AAC693}" type="slidenum">
              <a:rPr lang="en-US" smtClean="0"/>
              <a:t>‹#›</a:t>
            </a:fld>
            <a:endParaRPr lang="en-US"/>
          </a:p>
        </p:txBody>
      </p:sp>
    </p:spTree>
    <p:extLst>
      <p:ext uri="{BB962C8B-B14F-4D97-AF65-F5344CB8AC3E}">
        <p14:creationId xmlns:p14="http://schemas.microsoft.com/office/powerpoint/2010/main" val="23558679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0191A3-0894-4240-939A-47323597EAC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3DCBD61-E537-CE47-AC33-C58E9671C33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741A5D2-F061-3941-94E9-5D0FA742146D}"/>
              </a:ext>
            </a:extLst>
          </p:cNvPr>
          <p:cNvSpPr>
            <a:spLocks noGrp="1"/>
          </p:cNvSpPr>
          <p:nvPr>
            <p:ph type="dt" sz="half" idx="10"/>
          </p:nvPr>
        </p:nvSpPr>
        <p:spPr/>
        <p:txBody>
          <a:bodyPr/>
          <a:lstStyle/>
          <a:p>
            <a:fld id="{31835912-2D4E-A54A-9BA3-6FEC7D3DC568}" type="datetimeFigureOut">
              <a:rPr lang="en-US" smtClean="0"/>
              <a:t>6/17/21</a:t>
            </a:fld>
            <a:endParaRPr lang="en-US"/>
          </a:p>
        </p:txBody>
      </p:sp>
      <p:sp>
        <p:nvSpPr>
          <p:cNvPr id="5" name="Footer Placeholder 4">
            <a:extLst>
              <a:ext uri="{FF2B5EF4-FFF2-40B4-BE49-F238E27FC236}">
                <a16:creationId xmlns:a16="http://schemas.microsoft.com/office/drawing/2014/main" id="{C9A7E48A-8DD8-4B4E-9E75-6C9DEA08722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2663E8B-7C1D-F94A-80AE-B5A70726DF91}"/>
              </a:ext>
            </a:extLst>
          </p:cNvPr>
          <p:cNvSpPr>
            <a:spLocks noGrp="1"/>
          </p:cNvSpPr>
          <p:nvPr>
            <p:ph type="sldNum" sz="quarter" idx="12"/>
          </p:nvPr>
        </p:nvSpPr>
        <p:spPr/>
        <p:txBody>
          <a:bodyPr/>
          <a:lstStyle/>
          <a:p>
            <a:fld id="{D6CBE231-ECC6-E748-8D42-06AB06AAC693}" type="slidenum">
              <a:rPr lang="en-US" smtClean="0"/>
              <a:t>‹#›</a:t>
            </a:fld>
            <a:endParaRPr lang="en-US"/>
          </a:p>
        </p:txBody>
      </p:sp>
    </p:spTree>
    <p:extLst>
      <p:ext uri="{BB962C8B-B14F-4D97-AF65-F5344CB8AC3E}">
        <p14:creationId xmlns:p14="http://schemas.microsoft.com/office/powerpoint/2010/main" val="41651590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039043-0D13-214B-AFB6-8AC77D6A947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A65B607-32C1-0B48-ABB0-04FDDB0D25C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24BC845-0DFB-B143-8115-62DA7CD64D86}"/>
              </a:ext>
            </a:extLst>
          </p:cNvPr>
          <p:cNvSpPr>
            <a:spLocks noGrp="1"/>
          </p:cNvSpPr>
          <p:nvPr>
            <p:ph type="dt" sz="half" idx="10"/>
          </p:nvPr>
        </p:nvSpPr>
        <p:spPr/>
        <p:txBody>
          <a:bodyPr/>
          <a:lstStyle/>
          <a:p>
            <a:fld id="{31835912-2D4E-A54A-9BA3-6FEC7D3DC568}" type="datetimeFigureOut">
              <a:rPr lang="en-US" smtClean="0"/>
              <a:t>6/17/21</a:t>
            </a:fld>
            <a:endParaRPr lang="en-US"/>
          </a:p>
        </p:txBody>
      </p:sp>
      <p:sp>
        <p:nvSpPr>
          <p:cNvPr id="5" name="Footer Placeholder 4">
            <a:extLst>
              <a:ext uri="{FF2B5EF4-FFF2-40B4-BE49-F238E27FC236}">
                <a16:creationId xmlns:a16="http://schemas.microsoft.com/office/drawing/2014/main" id="{C2FF923F-3A11-A546-8E4A-6D9785F732D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C96E69D-0DDE-464C-B787-A298953C63B0}"/>
              </a:ext>
            </a:extLst>
          </p:cNvPr>
          <p:cNvSpPr>
            <a:spLocks noGrp="1"/>
          </p:cNvSpPr>
          <p:nvPr>
            <p:ph type="sldNum" sz="quarter" idx="12"/>
          </p:nvPr>
        </p:nvSpPr>
        <p:spPr/>
        <p:txBody>
          <a:bodyPr/>
          <a:lstStyle/>
          <a:p>
            <a:fld id="{D6CBE231-ECC6-E748-8D42-06AB06AAC693}" type="slidenum">
              <a:rPr lang="en-US" smtClean="0"/>
              <a:t>‹#›</a:t>
            </a:fld>
            <a:endParaRPr lang="en-US"/>
          </a:p>
        </p:txBody>
      </p:sp>
    </p:spTree>
    <p:extLst>
      <p:ext uri="{BB962C8B-B14F-4D97-AF65-F5344CB8AC3E}">
        <p14:creationId xmlns:p14="http://schemas.microsoft.com/office/powerpoint/2010/main" val="11725965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441103-78DD-8846-93DF-D98ECE29669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F77C6C0-3B9D-3A4A-AF58-E3BBCDAAB29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03F7FFC-A050-8B47-9295-E3CA5930070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98789B7-B4B8-2B44-82A6-51919FCC6EBB}"/>
              </a:ext>
            </a:extLst>
          </p:cNvPr>
          <p:cNvSpPr>
            <a:spLocks noGrp="1"/>
          </p:cNvSpPr>
          <p:nvPr>
            <p:ph type="dt" sz="half" idx="10"/>
          </p:nvPr>
        </p:nvSpPr>
        <p:spPr/>
        <p:txBody>
          <a:bodyPr/>
          <a:lstStyle/>
          <a:p>
            <a:fld id="{31835912-2D4E-A54A-9BA3-6FEC7D3DC568}" type="datetimeFigureOut">
              <a:rPr lang="en-US" smtClean="0"/>
              <a:t>6/17/21</a:t>
            </a:fld>
            <a:endParaRPr lang="en-US"/>
          </a:p>
        </p:txBody>
      </p:sp>
      <p:sp>
        <p:nvSpPr>
          <p:cNvPr id="6" name="Footer Placeholder 5">
            <a:extLst>
              <a:ext uri="{FF2B5EF4-FFF2-40B4-BE49-F238E27FC236}">
                <a16:creationId xmlns:a16="http://schemas.microsoft.com/office/drawing/2014/main" id="{0BCF4307-E9F9-5446-A6B2-284AE3A6644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4FDD86F-DF36-AB4F-B52D-9B9B97F7EA41}"/>
              </a:ext>
            </a:extLst>
          </p:cNvPr>
          <p:cNvSpPr>
            <a:spLocks noGrp="1"/>
          </p:cNvSpPr>
          <p:nvPr>
            <p:ph type="sldNum" sz="quarter" idx="12"/>
          </p:nvPr>
        </p:nvSpPr>
        <p:spPr/>
        <p:txBody>
          <a:bodyPr/>
          <a:lstStyle/>
          <a:p>
            <a:fld id="{D6CBE231-ECC6-E748-8D42-06AB06AAC693}" type="slidenum">
              <a:rPr lang="en-US" smtClean="0"/>
              <a:t>‹#›</a:t>
            </a:fld>
            <a:endParaRPr lang="en-US"/>
          </a:p>
        </p:txBody>
      </p:sp>
    </p:spTree>
    <p:extLst>
      <p:ext uri="{BB962C8B-B14F-4D97-AF65-F5344CB8AC3E}">
        <p14:creationId xmlns:p14="http://schemas.microsoft.com/office/powerpoint/2010/main" val="7804022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9C5C75-55F2-DD4D-B7B1-A1CAF52002E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77EBDF5-D811-2C47-934A-663CFFCE856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FC20F71-F712-0C4B-8E1C-2C135B11A73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1D9A9AE-FF1A-5849-86CD-8E485FE06D2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33A6DD6-63D0-A840-9E95-D10217DC723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66E34C4-CEFA-774E-9F32-4E7C13B4E7C0}"/>
              </a:ext>
            </a:extLst>
          </p:cNvPr>
          <p:cNvSpPr>
            <a:spLocks noGrp="1"/>
          </p:cNvSpPr>
          <p:nvPr>
            <p:ph type="dt" sz="half" idx="10"/>
          </p:nvPr>
        </p:nvSpPr>
        <p:spPr/>
        <p:txBody>
          <a:bodyPr/>
          <a:lstStyle/>
          <a:p>
            <a:fld id="{31835912-2D4E-A54A-9BA3-6FEC7D3DC568}" type="datetimeFigureOut">
              <a:rPr lang="en-US" smtClean="0"/>
              <a:t>6/17/21</a:t>
            </a:fld>
            <a:endParaRPr lang="en-US"/>
          </a:p>
        </p:txBody>
      </p:sp>
      <p:sp>
        <p:nvSpPr>
          <p:cNvPr id="8" name="Footer Placeholder 7">
            <a:extLst>
              <a:ext uri="{FF2B5EF4-FFF2-40B4-BE49-F238E27FC236}">
                <a16:creationId xmlns:a16="http://schemas.microsoft.com/office/drawing/2014/main" id="{5CDDC297-9770-6549-989A-7E1E6B28B75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51B84E2-3CE2-4549-8AAB-A3AD6BD3DC49}"/>
              </a:ext>
            </a:extLst>
          </p:cNvPr>
          <p:cNvSpPr>
            <a:spLocks noGrp="1"/>
          </p:cNvSpPr>
          <p:nvPr>
            <p:ph type="sldNum" sz="quarter" idx="12"/>
          </p:nvPr>
        </p:nvSpPr>
        <p:spPr/>
        <p:txBody>
          <a:bodyPr/>
          <a:lstStyle/>
          <a:p>
            <a:fld id="{D6CBE231-ECC6-E748-8D42-06AB06AAC693}" type="slidenum">
              <a:rPr lang="en-US" smtClean="0"/>
              <a:t>‹#›</a:t>
            </a:fld>
            <a:endParaRPr lang="en-US"/>
          </a:p>
        </p:txBody>
      </p:sp>
    </p:spTree>
    <p:extLst>
      <p:ext uri="{BB962C8B-B14F-4D97-AF65-F5344CB8AC3E}">
        <p14:creationId xmlns:p14="http://schemas.microsoft.com/office/powerpoint/2010/main" val="427430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0778E3-3BD6-3241-B251-D18624BFD8A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E555F7F-84ED-6544-9232-700BAAB4844A}"/>
              </a:ext>
            </a:extLst>
          </p:cNvPr>
          <p:cNvSpPr>
            <a:spLocks noGrp="1"/>
          </p:cNvSpPr>
          <p:nvPr>
            <p:ph type="dt" sz="half" idx="10"/>
          </p:nvPr>
        </p:nvSpPr>
        <p:spPr/>
        <p:txBody>
          <a:bodyPr/>
          <a:lstStyle/>
          <a:p>
            <a:fld id="{31835912-2D4E-A54A-9BA3-6FEC7D3DC568}" type="datetimeFigureOut">
              <a:rPr lang="en-US" smtClean="0"/>
              <a:t>6/17/21</a:t>
            </a:fld>
            <a:endParaRPr lang="en-US"/>
          </a:p>
        </p:txBody>
      </p:sp>
      <p:sp>
        <p:nvSpPr>
          <p:cNvPr id="4" name="Footer Placeholder 3">
            <a:extLst>
              <a:ext uri="{FF2B5EF4-FFF2-40B4-BE49-F238E27FC236}">
                <a16:creationId xmlns:a16="http://schemas.microsoft.com/office/drawing/2014/main" id="{E8B68301-CC82-AB4D-BBD9-5437E745A8F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F68E9BF-94B9-F94E-9C5B-214B08C88A54}"/>
              </a:ext>
            </a:extLst>
          </p:cNvPr>
          <p:cNvSpPr>
            <a:spLocks noGrp="1"/>
          </p:cNvSpPr>
          <p:nvPr>
            <p:ph type="sldNum" sz="quarter" idx="12"/>
          </p:nvPr>
        </p:nvSpPr>
        <p:spPr/>
        <p:txBody>
          <a:bodyPr/>
          <a:lstStyle/>
          <a:p>
            <a:fld id="{D6CBE231-ECC6-E748-8D42-06AB06AAC693}" type="slidenum">
              <a:rPr lang="en-US" smtClean="0"/>
              <a:t>‹#›</a:t>
            </a:fld>
            <a:endParaRPr lang="en-US"/>
          </a:p>
        </p:txBody>
      </p:sp>
    </p:spTree>
    <p:extLst>
      <p:ext uri="{BB962C8B-B14F-4D97-AF65-F5344CB8AC3E}">
        <p14:creationId xmlns:p14="http://schemas.microsoft.com/office/powerpoint/2010/main" val="5646670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D1D4416-2EEE-BB43-B691-FA44BAA96515}"/>
              </a:ext>
            </a:extLst>
          </p:cNvPr>
          <p:cNvSpPr>
            <a:spLocks noGrp="1"/>
          </p:cNvSpPr>
          <p:nvPr>
            <p:ph type="dt" sz="half" idx="10"/>
          </p:nvPr>
        </p:nvSpPr>
        <p:spPr/>
        <p:txBody>
          <a:bodyPr/>
          <a:lstStyle/>
          <a:p>
            <a:fld id="{31835912-2D4E-A54A-9BA3-6FEC7D3DC568}" type="datetimeFigureOut">
              <a:rPr lang="en-US" smtClean="0"/>
              <a:t>6/17/21</a:t>
            </a:fld>
            <a:endParaRPr lang="en-US"/>
          </a:p>
        </p:txBody>
      </p:sp>
      <p:sp>
        <p:nvSpPr>
          <p:cNvPr id="3" name="Footer Placeholder 2">
            <a:extLst>
              <a:ext uri="{FF2B5EF4-FFF2-40B4-BE49-F238E27FC236}">
                <a16:creationId xmlns:a16="http://schemas.microsoft.com/office/drawing/2014/main" id="{E5D4E250-CA35-544B-B441-850D94FB798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E8A2970-2556-1D4E-83B7-EFCED350C870}"/>
              </a:ext>
            </a:extLst>
          </p:cNvPr>
          <p:cNvSpPr>
            <a:spLocks noGrp="1"/>
          </p:cNvSpPr>
          <p:nvPr>
            <p:ph type="sldNum" sz="quarter" idx="12"/>
          </p:nvPr>
        </p:nvSpPr>
        <p:spPr/>
        <p:txBody>
          <a:bodyPr/>
          <a:lstStyle/>
          <a:p>
            <a:fld id="{D6CBE231-ECC6-E748-8D42-06AB06AAC693}" type="slidenum">
              <a:rPr lang="en-US" smtClean="0"/>
              <a:t>‹#›</a:t>
            </a:fld>
            <a:endParaRPr lang="en-US"/>
          </a:p>
        </p:txBody>
      </p:sp>
    </p:spTree>
    <p:extLst>
      <p:ext uri="{BB962C8B-B14F-4D97-AF65-F5344CB8AC3E}">
        <p14:creationId xmlns:p14="http://schemas.microsoft.com/office/powerpoint/2010/main" val="5332102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875411-44A3-E642-9250-72B93081315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0766425-64E9-F347-911F-1A0581D94DE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2E2303B-074C-E542-AD38-32737BE7127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4148B8B-525A-0349-9CB4-3F143011D050}"/>
              </a:ext>
            </a:extLst>
          </p:cNvPr>
          <p:cNvSpPr>
            <a:spLocks noGrp="1"/>
          </p:cNvSpPr>
          <p:nvPr>
            <p:ph type="dt" sz="half" idx="10"/>
          </p:nvPr>
        </p:nvSpPr>
        <p:spPr/>
        <p:txBody>
          <a:bodyPr/>
          <a:lstStyle/>
          <a:p>
            <a:fld id="{31835912-2D4E-A54A-9BA3-6FEC7D3DC568}" type="datetimeFigureOut">
              <a:rPr lang="en-US" smtClean="0"/>
              <a:t>6/17/21</a:t>
            </a:fld>
            <a:endParaRPr lang="en-US"/>
          </a:p>
        </p:txBody>
      </p:sp>
      <p:sp>
        <p:nvSpPr>
          <p:cNvPr id="6" name="Footer Placeholder 5">
            <a:extLst>
              <a:ext uri="{FF2B5EF4-FFF2-40B4-BE49-F238E27FC236}">
                <a16:creationId xmlns:a16="http://schemas.microsoft.com/office/drawing/2014/main" id="{4398B6D0-956A-F848-B5A6-01A2D34B17E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96F5B9C-1B1F-5149-BA8C-2DBFDA9385ED}"/>
              </a:ext>
            </a:extLst>
          </p:cNvPr>
          <p:cNvSpPr>
            <a:spLocks noGrp="1"/>
          </p:cNvSpPr>
          <p:nvPr>
            <p:ph type="sldNum" sz="quarter" idx="12"/>
          </p:nvPr>
        </p:nvSpPr>
        <p:spPr/>
        <p:txBody>
          <a:bodyPr/>
          <a:lstStyle/>
          <a:p>
            <a:fld id="{D6CBE231-ECC6-E748-8D42-06AB06AAC693}" type="slidenum">
              <a:rPr lang="en-US" smtClean="0"/>
              <a:t>‹#›</a:t>
            </a:fld>
            <a:endParaRPr lang="en-US"/>
          </a:p>
        </p:txBody>
      </p:sp>
    </p:spTree>
    <p:extLst>
      <p:ext uri="{BB962C8B-B14F-4D97-AF65-F5344CB8AC3E}">
        <p14:creationId xmlns:p14="http://schemas.microsoft.com/office/powerpoint/2010/main" val="16071014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F92962-AD8D-CC44-91BC-72E57F5AE05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1F6C186-DEFB-ED45-8B67-578CC813D1B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9FE1D84-E8D9-CA45-8B72-D9308BB49E6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18232DA-711A-CC43-8576-DC6713FDAAAC}"/>
              </a:ext>
            </a:extLst>
          </p:cNvPr>
          <p:cNvSpPr>
            <a:spLocks noGrp="1"/>
          </p:cNvSpPr>
          <p:nvPr>
            <p:ph type="dt" sz="half" idx="10"/>
          </p:nvPr>
        </p:nvSpPr>
        <p:spPr/>
        <p:txBody>
          <a:bodyPr/>
          <a:lstStyle/>
          <a:p>
            <a:fld id="{31835912-2D4E-A54A-9BA3-6FEC7D3DC568}" type="datetimeFigureOut">
              <a:rPr lang="en-US" smtClean="0"/>
              <a:t>6/17/21</a:t>
            </a:fld>
            <a:endParaRPr lang="en-US"/>
          </a:p>
        </p:txBody>
      </p:sp>
      <p:sp>
        <p:nvSpPr>
          <p:cNvPr id="6" name="Footer Placeholder 5">
            <a:extLst>
              <a:ext uri="{FF2B5EF4-FFF2-40B4-BE49-F238E27FC236}">
                <a16:creationId xmlns:a16="http://schemas.microsoft.com/office/drawing/2014/main" id="{DB910F73-1E35-F741-8341-209BF971B0B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6C24B15-1F7A-D64B-BCEB-8AA675EE1970}"/>
              </a:ext>
            </a:extLst>
          </p:cNvPr>
          <p:cNvSpPr>
            <a:spLocks noGrp="1"/>
          </p:cNvSpPr>
          <p:nvPr>
            <p:ph type="sldNum" sz="quarter" idx="12"/>
          </p:nvPr>
        </p:nvSpPr>
        <p:spPr/>
        <p:txBody>
          <a:bodyPr/>
          <a:lstStyle/>
          <a:p>
            <a:fld id="{D6CBE231-ECC6-E748-8D42-06AB06AAC693}" type="slidenum">
              <a:rPr lang="en-US" smtClean="0"/>
              <a:t>‹#›</a:t>
            </a:fld>
            <a:endParaRPr lang="en-US"/>
          </a:p>
        </p:txBody>
      </p:sp>
    </p:spTree>
    <p:extLst>
      <p:ext uri="{BB962C8B-B14F-4D97-AF65-F5344CB8AC3E}">
        <p14:creationId xmlns:p14="http://schemas.microsoft.com/office/powerpoint/2010/main" val="9336639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FD657AF-F68E-EF40-BCD9-247CD8423B9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D48C418-9EFB-D248-A04E-7ECF7E0C688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D0E282D-A35F-AF42-8870-08623D795FC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1835912-2D4E-A54A-9BA3-6FEC7D3DC568}" type="datetimeFigureOut">
              <a:rPr lang="en-US" smtClean="0"/>
              <a:t>6/17/21</a:t>
            </a:fld>
            <a:endParaRPr lang="en-US"/>
          </a:p>
        </p:txBody>
      </p:sp>
      <p:sp>
        <p:nvSpPr>
          <p:cNvPr id="5" name="Footer Placeholder 4">
            <a:extLst>
              <a:ext uri="{FF2B5EF4-FFF2-40B4-BE49-F238E27FC236}">
                <a16:creationId xmlns:a16="http://schemas.microsoft.com/office/drawing/2014/main" id="{C27B4780-3A12-914C-9B0F-8B861DBCDE7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D23995E-0067-7240-BD6C-CC0C4CCC5BB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6CBE231-ECC6-E748-8D42-06AB06AAC693}" type="slidenum">
              <a:rPr lang="en-US" smtClean="0"/>
              <a:t>‹#›</a:t>
            </a:fld>
            <a:endParaRPr lang="en-US"/>
          </a:p>
        </p:txBody>
      </p:sp>
    </p:spTree>
    <p:extLst>
      <p:ext uri="{BB962C8B-B14F-4D97-AF65-F5344CB8AC3E}">
        <p14:creationId xmlns:p14="http://schemas.microsoft.com/office/powerpoint/2010/main" val="21529456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9.png"/></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3.jpg"/><Relationship Id="rId5" Type="http://schemas.openxmlformats.org/officeDocument/2006/relationships/image" Target="../media/image4.png"/><Relationship Id="rId4" Type="http://schemas.openxmlformats.org/officeDocument/2006/relationships/image" Target="../media/image11.png"/></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4.png"/></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3.jpg"/><Relationship Id="rId5" Type="http://schemas.openxmlformats.org/officeDocument/2006/relationships/image" Target="../media/image4.png"/><Relationship Id="rId4" Type="http://schemas.openxmlformats.org/officeDocument/2006/relationships/image" Target="../media/image13.png"/></Relationships>
</file>

<file path=ppt/slides/_rels/slide16.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4.png"/></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16.png"/></Relationships>
</file>

<file path=ppt/slides/_rels/slide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3.jpg"/><Relationship Id="rId4" Type="http://schemas.openxmlformats.org/officeDocument/2006/relationships/image" Target="../media/image4.png"/></Relationships>
</file>

<file path=ppt/slides/_rels/slide2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chart" Target="../charts/chart1.xml"/><Relationship Id="rId4" Type="http://schemas.openxmlformats.org/officeDocument/2006/relationships/image" Target="../media/image4.png"/></Relationships>
</file>

<file path=ppt/slides/_rels/slide2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6.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7.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8.xml.rels><?xml version="1.0" encoding="UTF-8" standalone="yes"?>
<Relationships xmlns="http://schemas.openxmlformats.org/package/2006/relationships"><Relationship Id="rId8" Type="http://schemas.openxmlformats.org/officeDocument/2006/relationships/hyperlink" Target="mailto:info@cclponline.org" TargetMode="External"/><Relationship Id="rId3" Type="http://schemas.openxmlformats.org/officeDocument/2006/relationships/image" Target="../media/image3.jpg"/><Relationship Id="rId7" Type="http://schemas.openxmlformats.org/officeDocument/2006/relationships/hyperlink" Target="mailto:clarke.becker@state.co.us" TargetMode="External"/><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hyperlink" Target="mailto:katherine.keegan@state.co.us" TargetMode="External"/><Relationship Id="rId5" Type="http://schemas.openxmlformats.org/officeDocument/2006/relationships/hyperlink" Target="mailto:lauraware985@gmail.com" TargetMode="External"/><Relationship Id="rId4" Type="http://schemas.openxmlformats.org/officeDocument/2006/relationships/hyperlink" Target="mailto:cbrennan@cclponline.org" TargetMode="External"/><Relationship Id="rId9" Type="http://schemas.openxmlformats.org/officeDocument/2006/relationships/image" Target="../media/image4.png"/></Relationships>
</file>

<file path=ppt/slides/_rels/slide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ollage of two people&#10;&#10;Description automatically generated with low confidence">
            <a:extLst>
              <a:ext uri="{FF2B5EF4-FFF2-40B4-BE49-F238E27FC236}">
                <a16:creationId xmlns:a16="http://schemas.microsoft.com/office/drawing/2014/main" id="{F4609B04-195D-4E42-A90E-12F029DE90E8}"/>
              </a:ext>
            </a:extLst>
          </p:cNvPr>
          <p:cNvPicPr>
            <a:picLocks noChangeAspect="1"/>
          </p:cNvPicPr>
          <p:nvPr/>
        </p:nvPicPr>
        <p:blipFill rotWithShape="1">
          <a:blip r:embed="rId3"/>
          <a:srcRect b="50004"/>
          <a:stretch/>
        </p:blipFill>
        <p:spPr>
          <a:xfrm>
            <a:off x="-50800" y="-365655"/>
            <a:ext cx="12293600" cy="3460929"/>
          </a:xfrm>
          <a:prstGeom prst="rect">
            <a:avLst/>
          </a:prstGeom>
        </p:spPr>
      </p:pic>
      <p:pic>
        <p:nvPicPr>
          <p:cNvPr id="15" name="Picture 14" descr="A collage of two people&#10;&#10;Description automatically generated with low confidence">
            <a:extLst>
              <a:ext uri="{FF2B5EF4-FFF2-40B4-BE49-F238E27FC236}">
                <a16:creationId xmlns:a16="http://schemas.microsoft.com/office/drawing/2014/main" id="{0A333C17-540A-D844-9398-B549B1DB8F56}"/>
              </a:ext>
            </a:extLst>
          </p:cNvPr>
          <p:cNvPicPr>
            <a:picLocks noChangeAspect="1"/>
          </p:cNvPicPr>
          <p:nvPr/>
        </p:nvPicPr>
        <p:blipFill rotWithShape="1">
          <a:blip r:embed="rId3"/>
          <a:srcRect t="55496" b="5375"/>
          <a:stretch/>
        </p:blipFill>
        <p:spPr>
          <a:xfrm>
            <a:off x="-19050" y="2433855"/>
            <a:ext cx="12240016" cy="2696945"/>
          </a:xfrm>
          <a:prstGeom prst="rect">
            <a:avLst/>
          </a:prstGeom>
        </p:spPr>
      </p:pic>
      <p:sp>
        <p:nvSpPr>
          <p:cNvPr id="9" name="Rectangle 8">
            <a:extLst>
              <a:ext uri="{FF2B5EF4-FFF2-40B4-BE49-F238E27FC236}">
                <a16:creationId xmlns:a16="http://schemas.microsoft.com/office/drawing/2014/main" id="{89A74755-3F8D-5C41-B2A9-08C1248B2B6C}"/>
              </a:ext>
            </a:extLst>
          </p:cNvPr>
          <p:cNvSpPr/>
          <p:nvPr/>
        </p:nvSpPr>
        <p:spPr>
          <a:xfrm>
            <a:off x="-228600" y="-277317"/>
            <a:ext cx="12471400" cy="5408117"/>
          </a:xfrm>
          <a:prstGeom prst="rect">
            <a:avLst/>
          </a:prstGeom>
          <a:solidFill>
            <a:srgbClr val="CE3B29">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BA455B3B-6492-8A4E-8F54-CD81F1C32CA7}"/>
              </a:ext>
            </a:extLst>
          </p:cNvPr>
          <p:cNvSpPr txBox="1"/>
          <p:nvPr/>
        </p:nvSpPr>
        <p:spPr>
          <a:xfrm>
            <a:off x="291723" y="1069187"/>
            <a:ext cx="11027188" cy="2114425"/>
          </a:xfrm>
          <a:prstGeom prst="rect">
            <a:avLst/>
          </a:prstGeom>
          <a:noFill/>
          <a:ln>
            <a:noFill/>
          </a:ln>
        </p:spPr>
        <p:txBody>
          <a:bodyPr wrap="square" rtlCol="0">
            <a:spAutoFit/>
          </a:bodyPr>
          <a:lstStyle/>
          <a:p>
            <a:pPr>
              <a:lnSpc>
                <a:spcPct val="90000"/>
              </a:lnSpc>
            </a:pPr>
            <a:r>
              <a:rPr lang="en-US" sz="7200" b="1" dirty="0">
                <a:solidFill>
                  <a:schemeClr val="bg1"/>
                </a:solidFill>
                <a:latin typeface="Avenir Next" panose="020B0503020202020204" pitchFamily="34" charset="0"/>
                <a:ea typeface="Verdana" panose="020B0604030504040204" pitchFamily="34" charset="0"/>
                <a:cs typeface="Verdana" panose="020B0604030504040204" pitchFamily="34" charset="0"/>
              </a:rPr>
              <a:t>READY FOR WORK AFTER COVID-19:</a:t>
            </a:r>
          </a:p>
        </p:txBody>
      </p:sp>
      <p:sp>
        <p:nvSpPr>
          <p:cNvPr id="19" name="TextBox 18">
            <a:extLst>
              <a:ext uri="{FF2B5EF4-FFF2-40B4-BE49-F238E27FC236}">
                <a16:creationId xmlns:a16="http://schemas.microsoft.com/office/drawing/2014/main" id="{3A0B52F9-890E-FF40-A740-2AB0EF666E54}"/>
              </a:ext>
            </a:extLst>
          </p:cNvPr>
          <p:cNvSpPr txBox="1"/>
          <p:nvPr/>
        </p:nvSpPr>
        <p:spPr>
          <a:xfrm>
            <a:off x="291722" y="5390947"/>
            <a:ext cx="5629550" cy="830997"/>
          </a:xfrm>
          <a:prstGeom prst="rect">
            <a:avLst/>
          </a:prstGeom>
          <a:noFill/>
        </p:spPr>
        <p:txBody>
          <a:bodyPr wrap="square" rtlCol="0">
            <a:spAutoFit/>
          </a:bodyPr>
          <a:lstStyle/>
          <a:p>
            <a:r>
              <a:rPr lang="en-US" sz="1600" b="1" dirty="0">
                <a:solidFill>
                  <a:srgbClr val="0B2C53"/>
                </a:solidFill>
                <a:latin typeface="Avenir Next" panose="020B0503020202020204" pitchFamily="34" charset="0"/>
                <a:ea typeface="Verdana" panose="020B0604030504040204" pitchFamily="34" charset="0"/>
                <a:cs typeface="Verdana" panose="020B0604030504040204" pitchFamily="34" charset="0"/>
              </a:rPr>
              <a:t>Presented by:</a:t>
            </a:r>
            <a:br>
              <a:rPr lang="en-US" sz="1600" b="1" dirty="0">
                <a:solidFill>
                  <a:srgbClr val="0B2C53"/>
                </a:solidFill>
                <a:latin typeface="Avenir Next" panose="020B0503020202020204" pitchFamily="34" charset="0"/>
                <a:ea typeface="Verdana" panose="020B0604030504040204" pitchFamily="34" charset="0"/>
                <a:cs typeface="Verdana" panose="020B0604030504040204" pitchFamily="34" charset="0"/>
              </a:rPr>
            </a:br>
            <a:r>
              <a:rPr lang="en-US" sz="1600" dirty="0">
                <a:solidFill>
                  <a:srgbClr val="0B2C53"/>
                </a:solidFill>
                <a:latin typeface="Avenir Next" panose="020B0503020202020204" pitchFamily="34" charset="0"/>
                <a:ea typeface="Verdana" panose="020B0604030504040204" pitchFamily="34" charset="0"/>
                <a:cs typeface="Verdana" panose="020B0604030504040204" pitchFamily="34" charset="0"/>
              </a:rPr>
              <a:t>Laura Ware and Charlie Brennan</a:t>
            </a:r>
            <a:br>
              <a:rPr lang="en-US" sz="1600" dirty="0">
                <a:solidFill>
                  <a:srgbClr val="0B2C53"/>
                </a:solidFill>
                <a:latin typeface="Avenir Next" panose="020B0503020202020204" pitchFamily="34" charset="0"/>
                <a:ea typeface="Verdana" panose="020B0604030504040204" pitchFamily="34" charset="0"/>
                <a:cs typeface="Verdana" panose="020B0604030504040204" pitchFamily="34" charset="0"/>
              </a:rPr>
            </a:br>
            <a:r>
              <a:rPr lang="en-US" sz="1600" i="1" dirty="0">
                <a:solidFill>
                  <a:srgbClr val="0B2C53"/>
                </a:solidFill>
                <a:latin typeface="Avenir Next" panose="020B0503020202020204" pitchFamily="34" charset="0"/>
                <a:ea typeface="Verdana" panose="020B0604030504040204" pitchFamily="34" charset="0"/>
                <a:cs typeface="Verdana" panose="020B0604030504040204" pitchFamily="34" charset="0"/>
              </a:rPr>
              <a:t>Colorado Center on Law and Policy</a:t>
            </a:r>
            <a:endParaRPr lang="en-US" sz="1600" b="1" dirty="0">
              <a:solidFill>
                <a:srgbClr val="0B2C53"/>
              </a:solidFill>
              <a:latin typeface="Avenir Next" panose="020B0503020202020204" pitchFamily="34" charset="0"/>
              <a:ea typeface="Verdana" panose="020B0604030504040204" pitchFamily="34" charset="0"/>
              <a:cs typeface="Verdana" panose="020B0604030504040204" pitchFamily="34" charset="0"/>
            </a:endParaRPr>
          </a:p>
        </p:txBody>
      </p:sp>
      <p:sp>
        <p:nvSpPr>
          <p:cNvPr id="24" name="TextBox 23">
            <a:extLst>
              <a:ext uri="{FF2B5EF4-FFF2-40B4-BE49-F238E27FC236}">
                <a16:creationId xmlns:a16="http://schemas.microsoft.com/office/drawing/2014/main" id="{7EE831DC-29E7-824D-9358-DD0C8F79CD85}"/>
              </a:ext>
            </a:extLst>
          </p:cNvPr>
          <p:cNvSpPr txBox="1"/>
          <p:nvPr/>
        </p:nvSpPr>
        <p:spPr>
          <a:xfrm>
            <a:off x="291722" y="3132600"/>
            <a:ext cx="9639355" cy="1569660"/>
          </a:xfrm>
          <a:prstGeom prst="rect">
            <a:avLst/>
          </a:prstGeom>
          <a:noFill/>
        </p:spPr>
        <p:txBody>
          <a:bodyPr wrap="square" rtlCol="0">
            <a:spAutoFit/>
          </a:bodyPr>
          <a:lstStyle/>
          <a:p>
            <a:r>
              <a:rPr lang="en-US" sz="3200" b="1" dirty="0">
                <a:solidFill>
                  <a:schemeClr val="bg1"/>
                </a:solidFill>
                <a:latin typeface="Avenir Next" panose="020B0503020202020204" pitchFamily="34" charset="0"/>
                <a:ea typeface="Verdana" panose="020B0604030504040204" pitchFamily="34" charset="0"/>
                <a:cs typeface="Verdana" panose="020B0604030504040204" pitchFamily="34" charset="0"/>
              </a:rPr>
              <a:t>How Can Our Workforce Development Systems Prepare Coloradans for a Post-COVID Economy?</a:t>
            </a:r>
            <a:br>
              <a:rPr lang="en-US" sz="3200" b="1" dirty="0">
                <a:solidFill>
                  <a:schemeClr val="bg1"/>
                </a:solidFill>
                <a:latin typeface="Avenir Next" panose="020B0503020202020204" pitchFamily="34" charset="0"/>
                <a:ea typeface="Verdana" panose="020B0604030504040204" pitchFamily="34" charset="0"/>
                <a:cs typeface="Verdana" panose="020B0604030504040204" pitchFamily="34" charset="0"/>
              </a:rPr>
            </a:br>
            <a:r>
              <a:rPr lang="en-US" sz="3200" dirty="0">
                <a:solidFill>
                  <a:schemeClr val="bg1"/>
                </a:solidFill>
                <a:latin typeface="Avenir Next" panose="020B0503020202020204" pitchFamily="34" charset="0"/>
                <a:ea typeface="Verdana" panose="020B0604030504040204" pitchFamily="34" charset="0"/>
                <a:cs typeface="Verdana" panose="020B0604030504040204" pitchFamily="34" charset="0"/>
              </a:rPr>
              <a:t>June 17, 2021</a:t>
            </a:r>
          </a:p>
        </p:txBody>
      </p:sp>
      <p:pic>
        <p:nvPicPr>
          <p:cNvPr id="17" name="Picture 16" descr="Graphical user interface&#10;&#10;Description automatically generated with medium confidence">
            <a:extLst>
              <a:ext uri="{FF2B5EF4-FFF2-40B4-BE49-F238E27FC236}">
                <a16:creationId xmlns:a16="http://schemas.microsoft.com/office/drawing/2014/main" id="{86B667B1-660E-7C40-87A1-3CF54599EE9D}"/>
              </a:ext>
            </a:extLst>
          </p:cNvPr>
          <p:cNvPicPr>
            <a:picLocks noChangeAspect="1"/>
          </p:cNvPicPr>
          <p:nvPr/>
        </p:nvPicPr>
        <p:blipFill>
          <a:blip r:embed="rId4"/>
          <a:stretch>
            <a:fillRect/>
          </a:stretch>
        </p:blipFill>
        <p:spPr>
          <a:xfrm>
            <a:off x="9448497" y="126139"/>
            <a:ext cx="2556214" cy="544379"/>
          </a:xfrm>
          <a:prstGeom prst="rect">
            <a:avLst/>
          </a:prstGeom>
        </p:spPr>
      </p:pic>
      <p:sp>
        <p:nvSpPr>
          <p:cNvPr id="10" name="TextBox 9">
            <a:extLst>
              <a:ext uri="{FF2B5EF4-FFF2-40B4-BE49-F238E27FC236}">
                <a16:creationId xmlns:a16="http://schemas.microsoft.com/office/drawing/2014/main" id="{42A72A9A-2F25-F547-BBA9-2DB791F3185C}"/>
              </a:ext>
            </a:extLst>
          </p:cNvPr>
          <p:cNvSpPr txBox="1"/>
          <p:nvPr/>
        </p:nvSpPr>
        <p:spPr>
          <a:xfrm>
            <a:off x="3818947" y="5383556"/>
            <a:ext cx="5629550" cy="1077218"/>
          </a:xfrm>
          <a:prstGeom prst="rect">
            <a:avLst/>
          </a:prstGeom>
          <a:noFill/>
        </p:spPr>
        <p:txBody>
          <a:bodyPr wrap="square" rtlCol="0">
            <a:spAutoFit/>
          </a:bodyPr>
          <a:lstStyle/>
          <a:p>
            <a:r>
              <a:rPr lang="en-US" sz="1600" b="1" dirty="0">
                <a:solidFill>
                  <a:srgbClr val="0B2C53"/>
                </a:solidFill>
                <a:latin typeface="Avenir Next" panose="020B0503020202020204" pitchFamily="34" charset="0"/>
                <a:ea typeface="Verdana" panose="020B0604030504040204" pitchFamily="34" charset="0"/>
                <a:cs typeface="Verdana" panose="020B0604030504040204" pitchFamily="34" charset="0"/>
              </a:rPr>
              <a:t>Special Comments by:</a:t>
            </a:r>
            <a:br>
              <a:rPr lang="en-US" sz="1600" b="1" dirty="0">
                <a:solidFill>
                  <a:srgbClr val="0B2C53"/>
                </a:solidFill>
                <a:latin typeface="Avenir Next" panose="020B0503020202020204" pitchFamily="34" charset="0"/>
                <a:ea typeface="Verdana" panose="020B0604030504040204" pitchFamily="34" charset="0"/>
                <a:cs typeface="Verdana" panose="020B0604030504040204" pitchFamily="34" charset="0"/>
              </a:rPr>
            </a:br>
            <a:r>
              <a:rPr lang="en-US" sz="1600" dirty="0">
                <a:solidFill>
                  <a:srgbClr val="0B2C53"/>
                </a:solidFill>
                <a:latin typeface="Avenir Next" panose="020B0503020202020204" pitchFamily="34" charset="0"/>
                <a:ea typeface="Verdana" panose="020B0604030504040204" pitchFamily="34" charset="0"/>
                <a:cs typeface="Verdana" panose="020B0604030504040204" pitchFamily="34" charset="0"/>
              </a:rPr>
              <a:t>Katherine Keegan</a:t>
            </a:r>
            <a:br>
              <a:rPr lang="en-US" sz="1600" dirty="0">
                <a:solidFill>
                  <a:srgbClr val="0B2C53"/>
                </a:solidFill>
                <a:latin typeface="Avenir Next" panose="020B0503020202020204" pitchFamily="34" charset="0"/>
                <a:ea typeface="Verdana" panose="020B0604030504040204" pitchFamily="34" charset="0"/>
                <a:cs typeface="Verdana" panose="020B0604030504040204" pitchFamily="34" charset="0"/>
              </a:rPr>
            </a:br>
            <a:r>
              <a:rPr lang="en-US" sz="1600" i="1" dirty="0">
                <a:solidFill>
                  <a:srgbClr val="0B2C53"/>
                </a:solidFill>
                <a:latin typeface="Avenir Next" panose="020B0503020202020204" pitchFamily="34" charset="0"/>
                <a:ea typeface="Verdana" panose="020B0604030504040204" pitchFamily="34" charset="0"/>
                <a:cs typeface="Verdana" panose="020B0604030504040204" pitchFamily="34" charset="0"/>
              </a:rPr>
              <a:t>Office of the Future of Work,</a:t>
            </a:r>
            <a:br>
              <a:rPr lang="en-US" sz="1600" i="1" dirty="0">
                <a:solidFill>
                  <a:srgbClr val="0B2C53"/>
                </a:solidFill>
                <a:latin typeface="Avenir Next" panose="020B0503020202020204" pitchFamily="34" charset="0"/>
                <a:ea typeface="Verdana" panose="020B0604030504040204" pitchFamily="34" charset="0"/>
                <a:cs typeface="Verdana" panose="020B0604030504040204" pitchFamily="34" charset="0"/>
              </a:rPr>
            </a:br>
            <a:r>
              <a:rPr lang="en-US" sz="1600" i="1" dirty="0">
                <a:solidFill>
                  <a:srgbClr val="0B2C53"/>
                </a:solidFill>
                <a:latin typeface="Avenir Next" panose="020B0503020202020204" pitchFamily="34" charset="0"/>
                <a:ea typeface="Verdana" panose="020B0604030504040204" pitchFamily="34" charset="0"/>
                <a:cs typeface="Verdana" panose="020B0604030504040204" pitchFamily="34" charset="0"/>
              </a:rPr>
              <a:t>Department of  Labor and Employment</a:t>
            </a:r>
            <a:endParaRPr lang="en-US" sz="1600" b="1" dirty="0">
              <a:solidFill>
                <a:srgbClr val="0B2C53"/>
              </a:solidFill>
              <a:latin typeface="Avenir Next" panose="020B0503020202020204" pitchFamily="34" charset="0"/>
              <a:ea typeface="Verdana" panose="020B0604030504040204" pitchFamily="34" charset="0"/>
              <a:cs typeface="Verdana" panose="020B0604030504040204" pitchFamily="34" charset="0"/>
            </a:endParaRPr>
          </a:p>
        </p:txBody>
      </p:sp>
      <p:sp>
        <p:nvSpPr>
          <p:cNvPr id="11" name="TextBox 10">
            <a:extLst>
              <a:ext uri="{FF2B5EF4-FFF2-40B4-BE49-F238E27FC236}">
                <a16:creationId xmlns:a16="http://schemas.microsoft.com/office/drawing/2014/main" id="{AE935B57-25F8-0048-ACEF-D2DA0CD21D03}"/>
              </a:ext>
            </a:extLst>
          </p:cNvPr>
          <p:cNvSpPr txBox="1"/>
          <p:nvPr/>
        </p:nvSpPr>
        <p:spPr>
          <a:xfrm>
            <a:off x="7668761" y="5629777"/>
            <a:ext cx="5629550" cy="830997"/>
          </a:xfrm>
          <a:prstGeom prst="rect">
            <a:avLst/>
          </a:prstGeom>
          <a:noFill/>
        </p:spPr>
        <p:txBody>
          <a:bodyPr wrap="square" rtlCol="0">
            <a:spAutoFit/>
          </a:bodyPr>
          <a:lstStyle/>
          <a:p>
            <a:r>
              <a:rPr lang="en-US" sz="1600" dirty="0">
                <a:solidFill>
                  <a:srgbClr val="0B2C53"/>
                </a:solidFill>
                <a:latin typeface="Avenir Next" panose="020B0503020202020204" pitchFamily="34" charset="0"/>
                <a:ea typeface="Verdana" panose="020B0604030504040204" pitchFamily="34" charset="0"/>
                <a:cs typeface="Verdana" panose="020B0604030504040204" pitchFamily="34" charset="0"/>
              </a:rPr>
              <a:t>Clarke Becker</a:t>
            </a:r>
            <a:br>
              <a:rPr lang="en-US" sz="1600" dirty="0">
                <a:solidFill>
                  <a:srgbClr val="0B2C53"/>
                </a:solidFill>
                <a:latin typeface="Avenir Next" panose="020B0503020202020204" pitchFamily="34" charset="0"/>
                <a:ea typeface="Verdana" panose="020B0604030504040204" pitchFamily="34" charset="0"/>
                <a:cs typeface="Verdana" panose="020B0604030504040204" pitchFamily="34" charset="0"/>
              </a:rPr>
            </a:br>
            <a:r>
              <a:rPr lang="en-US" sz="1600" i="1" dirty="0">
                <a:solidFill>
                  <a:srgbClr val="0B2C53"/>
                </a:solidFill>
                <a:latin typeface="Avenir Next" panose="020B0503020202020204" pitchFamily="34" charset="0"/>
                <a:ea typeface="Verdana" panose="020B0604030504040204" pitchFamily="34" charset="0"/>
                <a:cs typeface="Verdana" panose="020B0604030504040204" pitchFamily="34" charset="0"/>
              </a:rPr>
              <a:t>Colorado Workforce System Rural Consortium,</a:t>
            </a:r>
            <a:br>
              <a:rPr lang="en-US" sz="1600" i="1" dirty="0">
                <a:solidFill>
                  <a:srgbClr val="0B2C53"/>
                </a:solidFill>
                <a:latin typeface="Avenir Next" panose="020B0503020202020204" pitchFamily="34" charset="0"/>
                <a:ea typeface="Verdana" panose="020B0604030504040204" pitchFamily="34" charset="0"/>
                <a:cs typeface="Verdana" panose="020B0604030504040204" pitchFamily="34" charset="0"/>
              </a:rPr>
            </a:br>
            <a:r>
              <a:rPr lang="en-US" sz="1600" i="1" dirty="0">
                <a:solidFill>
                  <a:srgbClr val="0B2C53"/>
                </a:solidFill>
                <a:latin typeface="Avenir Next" panose="020B0503020202020204" pitchFamily="34" charset="0"/>
                <a:ea typeface="Verdana" panose="020B0604030504040204" pitchFamily="34" charset="0"/>
                <a:cs typeface="Verdana" panose="020B0604030504040204" pitchFamily="34" charset="0"/>
              </a:rPr>
              <a:t>Department of Labor and Employment</a:t>
            </a:r>
            <a:endParaRPr lang="en-US" sz="1600" dirty="0">
              <a:solidFill>
                <a:srgbClr val="0B2C53"/>
              </a:solidFill>
              <a:latin typeface="Avenir Next" panose="020B050302020202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425272762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10FD1E9-BB7C-5E45-A496-FE2C8AC50987}"/>
              </a:ext>
            </a:extLst>
          </p:cNvPr>
          <p:cNvPicPr>
            <a:picLocks noChangeAspect="1"/>
          </p:cNvPicPr>
          <p:nvPr/>
        </p:nvPicPr>
        <p:blipFill>
          <a:blip r:embed="rId3"/>
          <a:srcRect t="1548" b="1548"/>
          <a:stretch/>
        </p:blipFill>
        <p:spPr>
          <a:xfrm>
            <a:off x="0" y="106173"/>
            <a:ext cx="12192000" cy="6645654"/>
          </a:xfrm>
          <a:prstGeom prst="rect">
            <a:avLst/>
          </a:prstGeom>
        </p:spPr>
      </p:pic>
      <p:sp>
        <p:nvSpPr>
          <p:cNvPr id="6" name="Content Placeholder 5">
            <a:extLst>
              <a:ext uri="{FF2B5EF4-FFF2-40B4-BE49-F238E27FC236}">
                <a16:creationId xmlns:a16="http://schemas.microsoft.com/office/drawing/2014/main" id="{D84BF576-51E2-064C-BE8E-28E41462B2C4}"/>
              </a:ext>
            </a:extLst>
          </p:cNvPr>
          <p:cNvSpPr>
            <a:spLocks noGrp="1"/>
          </p:cNvSpPr>
          <p:nvPr>
            <p:ph idx="1"/>
          </p:nvPr>
        </p:nvSpPr>
        <p:spPr/>
        <p:txBody>
          <a:bodyPr/>
          <a:lstStyle/>
          <a:p>
            <a:endParaRPr lang="en-US"/>
          </a:p>
        </p:txBody>
      </p:sp>
      <p:sp>
        <p:nvSpPr>
          <p:cNvPr id="12" name="Title 1">
            <a:extLst>
              <a:ext uri="{FF2B5EF4-FFF2-40B4-BE49-F238E27FC236}">
                <a16:creationId xmlns:a16="http://schemas.microsoft.com/office/drawing/2014/main" id="{62024844-052B-9B40-8572-B92B5AA0E568}"/>
              </a:ext>
            </a:extLst>
          </p:cNvPr>
          <p:cNvSpPr txBox="1">
            <a:spLocks/>
          </p:cNvSpPr>
          <p:nvPr/>
        </p:nvSpPr>
        <p:spPr>
          <a:xfrm>
            <a:off x="1209701" y="12630"/>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b="1" dirty="0">
                <a:solidFill>
                  <a:srgbClr val="FBBC58"/>
                </a:solidFill>
                <a:latin typeface="Avenir Next" panose="020B0503020202020204" pitchFamily="34" charset="0"/>
                <a:ea typeface="Verdana" panose="020B0604030504040204" pitchFamily="34" charset="0"/>
                <a:cs typeface="Verdana" panose="020B0604030504040204" pitchFamily="34" charset="0"/>
              </a:rPr>
              <a:t>RURAL RESORT REGION</a:t>
            </a:r>
          </a:p>
        </p:txBody>
      </p:sp>
      <p:pic>
        <p:nvPicPr>
          <p:cNvPr id="15" name="Picture 14">
            <a:extLst>
              <a:ext uri="{FF2B5EF4-FFF2-40B4-BE49-F238E27FC236}">
                <a16:creationId xmlns:a16="http://schemas.microsoft.com/office/drawing/2014/main" id="{A97B67B2-EE70-1B4A-8B73-6462F1AA5E4F}"/>
              </a:ext>
            </a:extLst>
          </p:cNvPr>
          <p:cNvPicPr>
            <a:picLocks noChangeAspect="1"/>
          </p:cNvPicPr>
          <p:nvPr/>
        </p:nvPicPr>
        <p:blipFill rotWithShape="1">
          <a:blip r:embed="rId4"/>
          <a:srcRect t="181" r="88663" b="92597"/>
          <a:stretch/>
        </p:blipFill>
        <p:spPr>
          <a:xfrm>
            <a:off x="393354" y="298583"/>
            <a:ext cx="816347" cy="625971"/>
          </a:xfrm>
          <a:prstGeom prst="rect">
            <a:avLst/>
          </a:prstGeom>
        </p:spPr>
      </p:pic>
      <p:pic>
        <p:nvPicPr>
          <p:cNvPr id="16" name="Picture 15" descr="A picture containing outdoor, drawing&#10;&#10;Description automatically generated">
            <a:extLst>
              <a:ext uri="{FF2B5EF4-FFF2-40B4-BE49-F238E27FC236}">
                <a16:creationId xmlns:a16="http://schemas.microsoft.com/office/drawing/2014/main" id="{426CA988-04E8-9E45-9D9F-A4F4A1A4256E}"/>
              </a:ext>
            </a:extLst>
          </p:cNvPr>
          <p:cNvPicPr>
            <a:picLocks noChangeAspect="1"/>
          </p:cNvPicPr>
          <p:nvPr/>
        </p:nvPicPr>
        <p:blipFill>
          <a:blip r:embed="rId5"/>
          <a:stretch>
            <a:fillRect/>
          </a:stretch>
        </p:blipFill>
        <p:spPr>
          <a:xfrm>
            <a:off x="137491" y="6151562"/>
            <a:ext cx="1734550" cy="369395"/>
          </a:xfrm>
          <a:prstGeom prst="rect">
            <a:avLst/>
          </a:prstGeom>
        </p:spPr>
      </p:pic>
    </p:spTree>
    <p:extLst>
      <p:ext uri="{BB962C8B-B14F-4D97-AF65-F5344CB8AC3E}">
        <p14:creationId xmlns:p14="http://schemas.microsoft.com/office/powerpoint/2010/main" val="330662010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29E60341-1222-9840-9057-1060D685AF29}"/>
              </a:ext>
            </a:extLst>
          </p:cNvPr>
          <p:cNvSpPr txBox="1">
            <a:spLocks/>
          </p:cNvSpPr>
          <p:nvPr/>
        </p:nvSpPr>
        <p:spPr>
          <a:xfrm>
            <a:off x="1209701" y="12630"/>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b="1" dirty="0">
                <a:solidFill>
                  <a:srgbClr val="FBBC58"/>
                </a:solidFill>
                <a:latin typeface="Avenir Next" panose="020B0503020202020204" pitchFamily="34" charset="0"/>
                <a:ea typeface="Verdana" panose="020B0604030504040204" pitchFamily="34" charset="0"/>
                <a:cs typeface="Verdana" panose="020B0604030504040204" pitchFamily="34" charset="0"/>
              </a:rPr>
              <a:t>RURAL RESORT REGION: 2019</a:t>
            </a:r>
          </a:p>
        </p:txBody>
      </p:sp>
      <p:pic>
        <p:nvPicPr>
          <p:cNvPr id="7" name="Picture 6">
            <a:extLst>
              <a:ext uri="{FF2B5EF4-FFF2-40B4-BE49-F238E27FC236}">
                <a16:creationId xmlns:a16="http://schemas.microsoft.com/office/drawing/2014/main" id="{2C415F3C-6E8C-1148-AEAE-01242D688917}"/>
              </a:ext>
            </a:extLst>
          </p:cNvPr>
          <p:cNvPicPr>
            <a:picLocks noChangeAspect="1"/>
          </p:cNvPicPr>
          <p:nvPr/>
        </p:nvPicPr>
        <p:blipFill rotWithShape="1">
          <a:blip r:embed="rId3"/>
          <a:srcRect t="8018" b="38096"/>
          <a:stretch/>
        </p:blipFill>
        <p:spPr>
          <a:xfrm>
            <a:off x="2063912" y="875090"/>
            <a:ext cx="8810778" cy="5634730"/>
          </a:xfrm>
          <a:prstGeom prst="rect">
            <a:avLst/>
          </a:prstGeom>
        </p:spPr>
      </p:pic>
      <p:pic>
        <p:nvPicPr>
          <p:cNvPr id="12" name="Picture 11">
            <a:extLst>
              <a:ext uri="{FF2B5EF4-FFF2-40B4-BE49-F238E27FC236}">
                <a16:creationId xmlns:a16="http://schemas.microsoft.com/office/drawing/2014/main" id="{97BC2957-1D6F-5646-BA5E-F00716391C80}"/>
              </a:ext>
            </a:extLst>
          </p:cNvPr>
          <p:cNvPicPr>
            <a:picLocks noChangeAspect="1"/>
          </p:cNvPicPr>
          <p:nvPr/>
        </p:nvPicPr>
        <p:blipFill rotWithShape="1">
          <a:blip r:embed="rId4"/>
          <a:srcRect t="181" r="88663" b="92597"/>
          <a:stretch/>
        </p:blipFill>
        <p:spPr>
          <a:xfrm>
            <a:off x="393354" y="298583"/>
            <a:ext cx="816347" cy="625971"/>
          </a:xfrm>
          <a:prstGeom prst="rect">
            <a:avLst/>
          </a:prstGeom>
        </p:spPr>
      </p:pic>
      <p:pic>
        <p:nvPicPr>
          <p:cNvPr id="16" name="Picture 15" descr="A picture containing outdoor, drawing&#10;&#10;Description automatically generated">
            <a:extLst>
              <a:ext uri="{FF2B5EF4-FFF2-40B4-BE49-F238E27FC236}">
                <a16:creationId xmlns:a16="http://schemas.microsoft.com/office/drawing/2014/main" id="{B02EC406-6246-F044-A8AD-4CFA9EDC0FEA}"/>
              </a:ext>
            </a:extLst>
          </p:cNvPr>
          <p:cNvPicPr>
            <a:picLocks noChangeAspect="1"/>
          </p:cNvPicPr>
          <p:nvPr/>
        </p:nvPicPr>
        <p:blipFill>
          <a:blip r:embed="rId5"/>
          <a:stretch>
            <a:fillRect/>
          </a:stretch>
        </p:blipFill>
        <p:spPr>
          <a:xfrm>
            <a:off x="137491" y="6151562"/>
            <a:ext cx="1734550" cy="369395"/>
          </a:xfrm>
          <a:prstGeom prst="rect">
            <a:avLst/>
          </a:prstGeom>
        </p:spPr>
      </p:pic>
      <p:sp>
        <p:nvSpPr>
          <p:cNvPr id="18" name="TextBox 17">
            <a:extLst>
              <a:ext uri="{FF2B5EF4-FFF2-40B4-BE49-F238E27FC236}">
                <a16:creationId xmlns:a16="http://schemas.microsoft.com/office/drawing/2014/main" id="{079F8BC2-823A-DB4F-A894-CF8D42FC8294}"/>
              </a:ext>
            </a:extLst>
          </p:cNvPr>
          <p:cNvSpPr txBox="1"/>
          <p:nvPr/>
        </p:nvSpPr>
        <p:spPr>
          <a:xfrm>
            <a:off x="1383138" y="6518303"/>
            <a:ext cx="10515600" cy="246221"/>
          </a:xfrm>
          <a:prstGeom prst="rect">
            <a:avLst/>
          </a:prstGeom>
          <a:noFill/>
        </p:spPr>
        <p:txBody>
          <a:bodyPr wrap="square" rtlCol="0">
            <a:spAutoFit/>
          </a:bodyPr>
          <a:lstStyle/>
          <a:p>
            <a:pPr algn="r"/>
            <a:r>
              <a:rPr lang="en-US" sz="1000" i="1" dirty="0">
                <a:solidFill>
                  <a:srgbClr val="0B2C53"/>
                </a:solidFill>
                <a:latin typeface="Avenir Next" panose="020B0503020202020204" pitchFamily="34" charset="0"/>
                <a:ea typeface="Verdana" panose="020B0604030504040204" pitchFamily="34" charset="0"/>
                <a:cs typeface="Verdana" panose="020B0604030504040204" pitchFamily="34" charset="0"/>
              </a:rPr>
              <a:t>Source: 2019 5-Year American Community Survey and  Quarterly Workforce Indicators, US Census; Local Area Unemployment Statistics, BLS; PIAAC, U.S Department of Education</a:t>
            </a:r>
          </a:p>
        </p:txBody>
      </p:sp>
    </p:spTree>
    <p:extLst>
      <p:ext uri="{BB962C8B-B14F-4D97-AF65-F5344CB8AC3E}">
        <p14:creationId xmlns:p14="http://schemas.microsoft.com/office/powerpoint/2010/main" val="123113785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29E60341-1222-9840-9057-1060D685AF29}"/>
              </a:ext>
            </a:extLst>
          </p:cNvPr>
          <p:cNvSpPr txBox="1">
            <a:spLocks/>
          </p:cNvSpPr>
          <p:nvPr/>
        </p:nvSpPr>
        <p:spPr>
          <a:xfrm>
            <a:off x="1209701" y="12630"/>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b="1" dirty="0">
                <a:solidFill>
                  <a:srgbClr val="FBBC58"/>
                </a:solidFill>
                <a:latin typeface="Avenir Next" panose="020B0503020202020204" pitchFamily="34" charset="0"/>
                <a:ea typeface="Verdana" panose="020B0604030504040204" pitchFamily="34" charset="0"/>
                <a:cs typeface="Verdana" panose="020B0604030504040204" pitchFamily="34" charset="0"/>
              </a:rPr>
              <a:t>RURAL RESORT REGION: 2020</a:t>
            </a:r>
          </a:p>
        </p:txBody>
      </p:sp>
      <p:pic>
        <p:nvPicPr>
          <p:cNvPr id="12" name="Picture 11">
            <a:extLst>
              <a:ext uri="{FF2B5EF4-FFF2-40B4-BE49-F238E27FC236}">
                <a16:creationId xmlns:a16="http://schemas.microsoft.com/office/drawing/2014/main" id="{97BC2957-1D6F-5646-BA5E-F00716391C80}"/>
              </a:ext>
            </a:extLst>
          </p:cNvPr>
          <p:cNvPicPr>
            <a:picLocks noChangeAspect="1"/>
          </p:cNvPicPr>
          <p:nvPr/>
        </p:nvPicPr>
        <p:blipFill rotWithShape="1">
          <a:blip r:embed="rId3"/>
          <a:srcRect t="181" r="88663" b="92597"/>
          <a:stretch/>
        </p:blipFill>
        <p:spPr>
          <a:xfrm>
            <a:off x="393354" y="298583"/>
            <a:ext cx="816347" cy="625971"/>
          </a:xfrm>
          <a:prstGeom prst="rect">
            <a:avLst/>
          </a:prstGeom>
        </p:spPr>
      </p:pic>
      <p:pic>
        <p:nvPicPr>
          <p:cNvPr id="8" name="Picture 7">
            <a:extLst>
              <a:ext uri="{FF2B5EF4-FFF2-40B4-BE49-F238E27FC236}">
                <a16:creationId xmlns:a16="http://schemas.microsoft.com/office/drawing/2014/main" id="{DCF29CDA-E000-8446-9CFA-AD19B697BFCA}"/>
              </a:ext>
            </a:extLst>
          </p:cNvPr>
          <p:cNvPicPr>
            <a:picLocks noChangeAspect="1"/>
          </p:cNvPicPr>
          <p:nvPr/>
        </p:nvPicPr>
        <p:blipFill rotWithShape="1">
          <a:blip r:embed="rId4"/>
          <a:srcRect t="7716" b="61749"/>
          <a:stretch/>
        </p:blipFill>
        <p:spPr>
          <a:xfrm>
            <a:off x="528523" y="1116964"/>
            <a:ext cx="11134951" cy="4092614"/>
          </a:xfrm>
          <a:prstGeom prst="rect">
            <a:avLst/>
          </a:prstGeom>
        </p:spPr>
      </p:pic>
      <p:sp>
        <p:nvSpPr>
          <p:cNvPr id="3" name="Rectangle 2">
            <a:extLst>
              <a:ext uri="{FF2B5EF4-FFF2-40B4-BE49-F238E27FC236}">
                <a16:creationId xmlns:a16="http://schemas.microsoft.com/office/drawing/2014/main" id="{480022A1-4F84-FF4F-BAD9-747CA398A5D5}"/>
              </a:ext>
            </a:extLst>
          </p:cNvPr>
          <p:cNvSpPr/>
          <p:nvPr/>
        </p:nvSpPr>
        <p:spPr>
          <a:xfrm>
            <a:off x="3230630" y="5363935"/>
            <a:ext cx="5730736" cy="830997"/>
          </a:xfrm>
          <a:prstGeom prst="rect">
            <a:avLst/>
          </a:prstGeom>
        </p:spPr>
        <p:txBody>
          <a:bodyPr wrap="none">
            <a:spAutoFit/>
          </a:bodyPr>
          <a:lstStyle/>
          <a:p>
            <a:r>
              <a:rPr lang="en-US" sz="2400" b="1" dirty="0">
                <a:solidFill>
                  <a:srgbClr val="FABC58"/>
                </a:solidFill>
                <a:latin typeface="Avenir Next" panose="020B0503020202020204" pitchFamily="34" charset="0"/>
                <a:ea typeface="Verdana" panose="020B0604030504040204" pitchFamily="34" charset="0"/>
                <a:cs typeface="Verdana" panose="020B0604030504040204" pitchFamily="34" charset="0"/>
              </a:rPr>
              <a:t>February 2020 Unemployment: 2.3%</a:t>
            </a:r>
          </a:p>
          <a:p>
            <a:r>
              <a:rPr lang="en-US" sz="2400" b="1" dirty="0">
                <a:solidFill>
                  <a:srgbClr val="FABC58"/>
                </a:solidFill>
                <a:latin typeface="Avenir Next" panose="020B0503020202020204" pitchFamily="34" charset="0"/>
                <a:ea typeface="Verdana" panose="020B0604030504040204" pitchFamily="34" charset="0"/>
                <a:cs typeface="Verdana" panose="020B0604030504040204" pitchFamily="34" charset="0"/>
              </a:rPr>
              <a:t>April 2020 Unemployment: 20.7%</a:t>
            </a:r>
            <a:endParaRPr lang="en-US" sz="2400" b="1" dirty="0">
              <a:solidFill>
                <a:srgbClr val="FABC58"/>
              </a:solidFill>
              <a:latin typeface="Avenir Next" panose="020B0503020202020204" pitchFamily="34" charset="0"/>
            </a:endParaRPr>
          </a:p>
        </p:txBody>
      </p:sp>
      <p:pic>
        <p:nvPicPr>
          <p:cNvPr id="11" name="Picture 10" descr="A picture containing outdoor, drawing&#10;&#10;Description automatically generated">
            <a:extLst>
              <a:ext uri="{FF2B5EF4-FFF2-40B4-BE49-F238E27FC236}">
                <a16:creationId xmlns:a16="http://schemas.microsoft.com/office/drawing/2014/main" id="{88DF9E2D-D810-9144-963D-BA6179D38D4E}"/>
              </a:ext>
            </a:extLst>
          </p:cNvPr>
          <p:cNvPicPr>
            <a:picLocks noChangeAspect="1"/>
          </p:cNvPicPr>
          <p:nvPr/>
        </p:nvPicPr>
        <p:blipFill>
          <a:blip r:embed="rId5"/>
          <a:stretch>
            <a:fillRect/>
          </a:stretch>
        </p:blipFill>
        <p:spPr>
          <a:xfrm>
            <a:off x="137491" y="6151562"/>
            <a:ext cx="1734550" cy="369395"/>
          </a:xfrm>
          <a:prstGeom prst="rect">
            <a:avLst/>
          </a:prstGeom>
        </p:spPr>
      </p:pic>
      <p:pic>
        <p:nvPicPr>
          <p:cNvPr id="14" name="Picture 13">
            <a:extLst>
              <a:ext uri="{FF2B5EF4-FFF2-40B4-BE49-F238E27FC236}">
                <a16:creationId xmlns:a16="http://schemas.microsoft.com/office/drawing/2014/main" id="{4705A8D9-F00E-3B4B-881C-4D7E5269F4DE}"/>
              </a:ext>
            </a:extLst>
          </p:cNvPr>
          <p:cNvPicPr>
            <a:picLocks noChangeAspect="1"/>
          </p:cNvPicPr>
          <p:nvPr/>
        </p:nvPicPr>
        <p:blipFill rotWithShape="1">
          <a:blip r:embed="rId6">
            <a:extLst>
              <a:ext uri="{28A0092B-C50C-407E-A947-70E740481C1C}">
                <a14:useLocalDpi xmlns:a14="http://schemas.microsoft.com/office/drawing/2010/main" val="0"/>
              </a:ext>
            </a:extLst>
          </a:blip>
          <a:srcRect t="31188" b="46619"/>
          <a:stretch/>
        </p:blipFill>
        <p:spPr>
          <a:xfrm>
            <a:off x="0" y="6569764"/>
            <a:ext cx="12192000" cy="288235"/>
          </a:xfrm>
          <a:prstGeom prst="rect">
            <a:avLst/>
          </a:prstGeom>
        </p:spPr>
      </p:pic>
      <p:sp>
        <p:nvSpPr>
          <p:cNvPr id="16" name="TextBox 15">
            <a:extLst>
              <a:ext uri="{FF2B5EF4-FFF2-40B4-BE49-F238E27FC236}">
                <a16:creationId xmlns:a16="http://schemas.microsoft.com/office/drawing/2014/main" id="{309A1640-D255-444B-A22C-C5F3C92B828F}"/>
              </a:ext>
            </a:extLst>
          </p:cNvPr>
          <p:cNvSpPr txBox="1"/>
          <p:nvPr/>
        </p:nvSpPr>
        <p:spPr>
          <a:xfrm>
            <a:off x="1383138" y="6349290"/>
            <a:ext cx="10515600" cy="246221"/>
          </a:xfrm>
          <a:prstGeom prst="rect">
            <a:avLst/>
          </a:prstGeom>
          <a:noFill/>
        </p:spPr>
        <p:txBody>
          <a:bodyPr wrap="square" rtlCol="0">
            <a:spAutoFit/>
          </a:bodyPr>
          <a:lstStyle/>
          <a:p>
            <a:pPr algn="r"/>
            <a:r>
              <a:rPr lang="en-US" sz="1000" i="1" dirty="0">
                <a:solidFill>
                  <a:srgbClr val="0B2C53"/>
                </a:solidFill>
                <a:latin typeface="Avenir Next" panose="020B0503020202020204" pitchFamily="34" charset="0"/>
                <a:ea typeface="Verdana" panose="020B0604030504040204" pitchFamily="34" charset="0"/>
                <a:cs typeface="Verdana" panose="020B0604030504040204" pitchFamily="34" charset="0"/>
              </a:rPr>
              <a:t>Source: Quarterly Workforce Indicators, US Census; Current Employment Statistics and Local Area Unemployment Statistics, BLS</a:t>
            </a:r>
          </a:p>
        </p:txBody>
      </p:sp>
    </p:spTree>
    <p:extLst>
      <p:ext uri="{BB962C8B-B14F-4D97-AF65-F5344CB8AC3E}">
        <p14:creationId xmlns:p14="http://schemas.microsoft.com/office/powerpoint/2010/main" val="365447100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10FD1E9-BB7C-5E45-A496-FE2C8AC50987}"/>
              </a:ext>
            </a:extLst>
          </p:cNvPr>
          <p:cNvPicPr>
            <a:picLocks noChangeAspect="1"/>
          </p:cNvPicPr>
          <p:nvPr/>
        </p:nvPicPr>
        <p:blipFill>
          <a:blip r:embed="rId3"/>
          <a:srcRect t="1548" b="1548"/>
          <a:stretch/>
        </p:blipFill>
        <p:spPr>
          <a:xfrm>
            <a:off x="0" y="106173"/>
            <a:ext cx="12192000" cy="6645654"/>
          </a:xfrm>
          <a:prstGeom prst="rect">
            <a:avLst/>
          </a:prstGeom>
        </p:spPr>
      </p:pic>
      <p:pic>
        <p:nvPicPr>
          <p:cNvPr id="14" name="Picture 13" descr="A picture containing outdoor, drawing&#10;&#10;Description automatically generated">
            <a:extLst>
              <a:ext uri="{FF2B5EF4-FFF2-40B4-BE49-F238E27FC236}">
                <a16:creationId xmlns:a16="http://schemas.microsoft.com/office/drawing/2014/main" id="{27FABE4E-49FB-3D43-9EFA-AC858F702D3E}"/>
              </a:ext>
            </a:extLst>
          </p:cNvPr>
          <p:cNvPicPr>
            <a:picLocks noChangeAspect="1"/>
          </p:cNvPicPr>
          <p:nvPr/>
        </p:nvPicPr>
        <p:blipFill>
          <a:blip r:embed="rId4"/>
          <a:stretch>
            <a:fillRect/>
          </a:stretch>
        </p:blipFill>
        <p:spPr>
          <a:xfrm>
            <a:off x="137491" y="6151562"/>
            <a:ext cx="1734550" cy="369395"/>
          </a:xfrm>
          <a:prstGeom prst="rect">
            <a:avLst/>
          </a:prstGeom>
        </p:spPr>
      </p:pic>
      <p:sp>
        <p:nvSpPr>
          <p:cNvPr id="7" name="Title 1">
            <a:extLst>
              <a:ext uri="{FF2B5EF4-FFF2-40B4-BE49-F238E27FC236}">
                <a16:creationId xmlns:a16="http://schemas.microsoft.com/office/drawing/2014/main" id="{82C61153-9591-8C44-97F1-CD198875A9AD}"/>
              </a:ext>
            </a:extLst>
          </p:cNvPr>
          <p:cNvSpPr txBox="1">
            <a:spLocks/>
          </p:cNvSpPr>
          <p:nvPr/>
        </p:nvSpPr>
        <p:spPr>
          <a:xfrm>
            <a:off x="1209701" y="12630"/>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b="1" dirty="0">
                <a:solidFill>
                  <a:srgbClr val="E57823"/>
                </a:solidFill>
                <a:latin typeface="Avenir Next" panose="020B0503020202020204" pitchFamily="34" charset="0"/>
                <a:ea typeface="Verdana" panose="020B0604030504040204" pitchFamily="34" charset="0"/>
                <a:cs typeface="Verdana" panose="020B0604030504040204" pitchFamily="34" charset="0"/>
              </a:rPr>
              <a:t>EASTERN REGION</a:t>
            </a:r>
          </a:p>
        </p:txBody>
      </p:sp>
      <p:pic>
        <p:nvPicPr>
          <p:cNvPr id="8" name="Picture 7">
            <a:extLst>
              <a:ext uri="{FF2B5EF4-FFF2-40B4-BE49-F238E27FC236}">
                <a16:creationId xmlns:a16="http://schemas.microsoft.com/office/drawing/2014/main" id="{7A03BD59-AE58-4D4C-A070-E9E389E6E46B}"/>
              </a:ext>
            </a:extLst>
          </p:cNvPr>
          <p:cNvPicPr>
            <a:picLocks noChangeAspect="1"/>
          </p:cNvPicPr>
          <p:nvPr/>
        </p:nvPicPr>
        <p:blipFill rotWithShape="1">
          <a:blip r:embed="rId5"/>
          <a:srcRect l="-22" t="-35" r="88990" b="93006"/>
          <a:stretch/>
        </p:blipFill>
        <p:spPr>
          <a:xfrm>
            <a:off x="393354" y="298583"/>
            <a:ext cx="816347" cy="625971"/>
          </a:xfrm>
          <a:prstGeom prst="rect">
            <a:avLst/>
          </a:prstGeom>
        </p:spPr>
      </p:pic>
    </p:spTree>
    <p:extLst>
      <p:ext uri="{BB962C8B-B14F-4D97-AF65-F5344CB8AC3E}">
        <p14:creationId xmlns:p14="http://schemas.microsoft.com/office/powerpoint/2010/main" val="261587132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29E60341-1222-9840-9057-1060D685AF29}"/>
              </a:ext>
            </a:extLst>
          </p:cNvPr>
          <p:cNvSpPr txBox="1">
            <a:spLocks/>
          </p:cNvSpPr>
          <p:nvPr/>
        </p:nvSpPr>
        <p:spPr>
          <a:xfrm>
            <a:off x="1209701" y="12630"/>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b="1" dirty="0">
                <a:solidFill>
                  <a:srgbClr val="E57823"/>
                </a:solidFill>
                <a:latin typeface="Avenir Next" panose="020B0503020202020204" pitchFamily="34" charset="0"/>
                <a:ea typeface="Verdana" panose="020B0604030504040204" pitchFamily="34" charset="0"/>
                <a:cs typeface="Verdana" panose="020B0604030504040204" pitchFamily="34" charset="0"/>
              </a:rPr>
              <a:t>EASTERN REGION: 2019</a:t>
            </a:r>
          </a:p>
        </p:txBody>
      </p:sp>
      <p:pic>
        <p:nvPicPr>
          <p:cNvPr id="9" name="Picture 8">
            <a:extLst>
              <a:ext uri="{FF2B5EF4-FFF2-40B4-BE49-F238E27FC236}">
                <a16:creationId xmlns:a16="http://schemas.microsoft.com/office/drawing/2014/main" id="{D2C2B0DE-2829-5241-BA71-7420FD3116C2}"/>
              </a:ext>
            </a:extLst>
          </p:cNvPr>
          <p:cNvPicPr>
            <a:picLocks noChangeAspect="1"/>
          </p:cNvPicPr>
          <p:nvPr/>
        </p:nvPicPr>
        <p:blipFill rotWithShape="1">
          <a:blip r:embed="rId3"/>
          <a:srcRect l="20" t="7716" r="-20" b="39154"/>
          <a:stretch/>
        </p:blipFill>
        <p:spPr>
          <a:xfrm>
            <a:off x="2063912" y="864394"/>
            <a:ext cx="8810778" cy="5634730"/>
          </a:xfrm>
          <a:prstGeom prst="rect">
            <a:avLst/>
          </a:prstGeom>
        </p:spPr>
      </p:pic>
      <p:pic>
        <p:nvPicPr>
          <p:cNvPr id="11" name="Picture 10">
            <a:extLst>
              <a:ext uri="{FF2B5EF4-FFF2-40B4-BE49-F238E27FC236}">
                <a16:creationId xmlns:a16="http://schemas.microsoft.com/office/drawing/2014/main" id="{15E952AE-A025-B146-8309-CAA2011F2140}"/>
              </a:ext>
            </a:extLst>
          </p:cNvPr>
          <p:cNvPicPr>
            <a:picLocks noChangeAspect="1"/>
          </p:cNvPicPr>
          <p:nvPr/>
        </p:nvPicPr>
        <p:blipFill rotWithShape="1">
          <a:blip r:embed="rId3"/>
          <a:srcRect l="-22" t="-35" r="88990" b="93006"/>
          <a:stretch/>
        </p:blipFill>
        <p:spPr>
          <a:xfrm>
            <a:off x="393354" y="298583"/>
            <a:ext cx="816347" cy="625971"/>
          </a:xfrm>
          <a:prstGeom prst="rect">
            <a:avLst/>
          </a:prstGeom>
        </p:spPr>
      </p:pic>
      <p:pic>
        <p:nvPicPr>
          <p:cNvPr id="14" name="Picture 13" descr="A picture containing outdoor, drawing&#10;&#10;Description automatically generated">
            <a:extLst>
              <a:ext uri="{FF2B5EF4-FFF2-40B4-BE49-F238E27FC236}">
                <a16:creationId xmlns:a16="http://schemas.microsoft.com/office/drawing/2014/main" id="{6328FF33-6DF9-DD49-8574-B86BFFAA65B7}"/>
              </a:ext>
            </a:extLst>
          </p:cNvPr>
          <p:cNvPicPr>
            <a:picLocks noChangeAspect="1"/>
          </p:cNvPicPr>
          <p:nvPr/>
        </p:nvPicPr>
        <p:blipFill>
          <a:blip r:embed="rId4"/>
          <a:stretch>
            <a:fillRect/>
          </a:stretch>
        </p:blipFill>
        <p:spPr>
          <a:xfrm>
            <a:off x="137491" y="6151562"/>
            <a:ext cx="1734550" cy="369395"/>
          </a:xfrm>
          <a:prstGeom prst="rect">
            <a:avLst/>
          </a:prstGeom>
        </p:spPr>
      </p:pic>
      <p:sp>
        <p:nvSpPr>
          <p:cNvPr id="17" name="TextBox 16">
            <a:extLst>
              <a:ext uri="{FF2B5EF4-FFF2-40B4-BE49-F238E27FC236}">
                <a16:creationId xmlns:a16="http://schemas.microsoft.com/office/drawing/2014/main" id="{610840F5-A71E-7645-A4FE-3C1EE4DFEEDC}"/>
              </a:ext>
            </a:extLst>
          </p:cNvPr>
          <p:cNvSpPr txBox="1"/>
          <p:nvPr/>
        </p:nvSpPr>
        <p:spPr>
          <a:xfrm>
            <a:off x="1383138" y="6518303"/>
            <a:ext cx="10515600" cy="246221"/>
          </a:xfrm>
          <a:prstGeom prst="rect">
            <a:avLst/>
          </a:prstGeom>
          <a:noFill/>
        </p:spPr>
        <p:txBody>
          <a:bodyPr wrap="square" rtlCol="0">
            <a:spAutoFit/>
          </a:bodyPr>
          <a:lstStyle/>
          <a:p>
            <a:pPr algn="r"/>
            <a:r>
              <a:rPr lang="en-US" sz="1000" i="1" dirty="0">
                <a:solidFill>
                  <a:srgbClr val="0B2C53"/>
                </a:solidFill>
                <a:latin typeface="Avenir Next" panose="020B0503020202020204" pitchFamily="34" charset="0"/>
                <a:ea typeface="Verdana" panose="020B0604030504040204" pitchFamily="34" charset="0"/>
                <a:cs typeface="Verdana" panose="020B0604030504040204" pitchFamily="34" charset="0"/>
              </a:rPr>
              <a:t>Source: 2019 5-Year American Community Survey and  Quarterly Workforce Indicators, US Census; Local Area Unemployment Statistics, BLS; PIAAC, U.S Department of Education</a:t>
            </a:r>
          </a:p>
        </p:txBody>
      </p:sp>
    </p:spTree>
    <p:extLst>
      <p:ext uri="{BB962C8B-B14F-4D97-AF65-F5344CB8AC3E}">
        <p14:creationId xmlns:p14="http://schemas.microsoft.com/office/powerpoint/2010/main" val="177575506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DCF29CDA-E000-8446-9CFA-AD19B697BFCA}"/>
              </a:ext>
            </a:extLst>
          </p:cNvPr>
          <p:cNvPicPr>
            <a:picLocks noChangeAspect="1"/>
          </p:cNvPicPr>
          <p:nvPr/>
        </p:nvPicPr>
        <p:blipFill rotWithShape="1">
          <a:blip r:embed="rId3"/>
          <a:srcRect t="7541" b="61925"/>
          <a:stretch/>
        </p:blipFill>
        <p:spPr>
          <a:xfrm>
            <a:off x="528523" y="1116964"/>
            <a:ext cx="11134951" cy="4092614"/>
          </a:xfrm>
          <a:prstGeom prst="rect">
            <a:avLst/>
          </a:prstGeom>
        </p:spPr>
      </p:pic>
      <p:sp>
        <p:nvSpPr>
          <p:cNvPr id="7" name="Title 1">
            <a:extLst>
              <a:ext uri="{FF2B5EF4-FFF2-40B4-BE49-F238E27FC236}">
                <a16:creationId xmlns:a16="http://schemas.microsoft.com/office/drawing/2014/main" id="{A16C6D46-AFDF-2348-85EC-F2A8DA3D3DAE}"/>
              </a:ext>
            </a:extLst>
          </p:cNvPr>
          <p:cNvSpPr txBox="1">
            <a:spLocks/>
          </p:cNvSpPr>
          <p:nvPr/>
        </p:nvSpPr>
        <p:spPr>
          <a:xfrm>
            <a:off x="1209701" y="12630"/>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b="1" dirty="0">
                <a:solidFill>
                  <a:srgbClr val="E57823"/>
                </a:solidFill>
                <a:latin typeface="Avenir Next" panose="020B0503020202020204" pitchFamily="34" charset="0"/>
                <a:ea typeface="Verdana" panose="020B0604030504040204" pitchFamily="34" charset="0"/>
                <a:cs typeface="Verdana" panose="020B0604030504040204" pitchFamily="34" charset="0"/>
              </a:rPr>
              <a:t>EASTERN REGION: 2020</a:t>
            </a:r>
          </a:p>
        </p:txBody>
      </p:sp>
      <p:pic>
        <p:nvPicPr>
          <p:cNvPr id="9" name="Picture 8">
            <a:extLst>
              <a:ext uri="{FF2B5EF4-FFF2-40B4-BE49-F238E27FC236}">
                <a16:creationId xmlns:a16="http://schemas.microsoft.com/office/drawing/2014/main" id="{555C2D4A-ABC6-B64B-AF99-A41B1A445452}"/>
              </a:ext>
            </a:extLst>
          </p:cNvPr>
          <p:cNvPicPr>
            <a:picLocks noChangeAspect="1"/>
          </p:cNvPicPr>
          <p:nvPr/>
        </p:nvPicPr>
        <p:blipFill rotWithShape="1">
          <a:blip r:embed="rId4"/>
          <a:srcRect l="-22" t="-35" r="88990" b="93006"/>
          <a:stretch/>
        </p:blipFill>
        <p:spPr>
          <a:xfrm>
            <a:off x="393354" y="298583"/>
            <a:ext cx="816347" cy="625971"/>
          </a:xfrm>
          <a:prstGeom prst="rect">
            <a:avLst/>
          </a:prstGeom>
        </p:spPr>
      </p:pic>
      <p:sp>
        <p:nvSpPr>
          <p:cNvPr id="11" name="Rectangle 10">
            <a:extLst>
              <a:ext uri="{FF2B5EF4-FFF2-40B4-BE49-F238E27FC236}">
                <a16:creationId xmlns:a16="http://schemas.microsoft.com/office/drawing/2014/main" id="{C145D42B-26DE-2D41-A94C-779CFE76409B}"/>
              </a:ext>
            </a:extLst>
          </p:cNvPr>
          <p:cNvSpPr/>
          <p:nvPr/>
        </p:nvSpPr>
        <p:spPr>
          <a:xfrm>
            <a:off x="3230630" y="5363935"/>
            <a:ext cx="5730736" cy="830997"/>
          </a:xfrm>
          <a:prstGeom prst="rect">
            <a:avLst/>
          </a:prstGeom>
        </p:spPr>
        <p:txBody>
          <a:bodyPr wrap="none">
            <a:spAutoFit/>
          </a:bodyPr>
          <a:lstStyle/>
          <a:p>
            <a:r>
              <a:rPr lang="en-US" sz="2400" b="1" dirty="0">
                <a:solidFill>
                  <a:srgbClr val="E57823"/>
                </a:solidFill>
                <a:latin typeface="Avenir Next" panose="020B0503020202020204" pitchFamily="34" charset="0"/>
                <a:ea typeface="Verdana" panose="020B0604030504040204" pitchFamily="34" charset="0"/>
                <a:cs typeface="Verdana" panose="020B0604030504040204" pitchFamily="34" charset="0"/>
              </a:rPr>
              <a:t>February 2020 Unemployment: 2.4%</a:t>
            </a:r>
          </a:p>
          <a:p>
            <a:r>
              <a:rPr lang="en-US" sz="2400" b="1" dirty="0">
                <a:solidFill>
                  <a:srgbClr val="E57823"/>
                </a:solidFill>
                <a:latin typeface="Avenir Next" panose="020B0503020202020204" pitchFamily="34" charset="0"/>
                <a:ea typeface="Verdana" panose="020B0604030504040204" pitchFamily="34" charset="0"/>
                <a:cs typeface="Verdana" panose="020B0604030504040204" pitchFamily="34" charset="0"/>
              </a:rPr>
              <a:t>April 2020 Unemployment: 5.7%</a:t>
            </a:r>
            <a:endParaRPr lang="en-US" sz="2400" b="1" dirty="0">
              <a:solidFill>
                <a:srgbClr val="E57823"/>
              </a:solidFill>
              <a:latin typeface="Avenir Next" panose="020B0503020202020204" pitchFamily="34" charset="0"/>
            </a:endParaRPr>
          </a:p>
        </p:txBody>
      </p:sp>
      <p:pic>
        <p:nvPicPr>
          <p:cNvPr id="14" name="Picture 13" descr="A picture containing outdoor, drawing&#10;&#10;Description automatically generated">
            <a:extLst>
              <a:ext uri="{FF2B5EF4-FFF2-40B4-BE49-F238E27FC236}">
                <a16:creationId xmlns:a16="http://schemas.microsoft.com/office/drawing/2014/main" id="{B4A11DEC-4F9E-8A4C-A74A-C7256BF126B2}"/>
              </a:ext>
            </a:extLst>
          </p:cNvPr>
          <p:cNvPicPr>
            <a:picLocks noChangeAspect="1"/>
          </p:cNvPicPr>
          <p:nvPr/>
        </p:nvPicPr>
        <p:blipFill>
          <a:blip r:embed="rId5"/>
          <a:stretch>
            <a:fillRect/>
          </a:stretch>
        </p:blipFill>
        <p:spPr>
          <a:xfrm>
            <a:off x="137491" y="6151562"/>
            <a:ext cx="1734550" cy="369395"/>
          </a:xfrm>
          <a:prstGeom prst="rect">
            <a:avLst/>
          </a:prstGeom>
        </p:spPr>
      </p:pic>
      <p:pic>
        <p:nvPicPr>
          <p:cNvPr id="15" name="Picture 14">
            <a:extLst>
              <a:ext uri="{FF2B5EF4-FFF2-40B4-BE49-F238E27FC236}">
                <a16:creationId xmlns:a16="http://schemas.microsoft.com/office/drawing/2014/main" id="{FAB13661-7450-144F-A13F-C6CD8B8BEC95}"/>
              </a:ext>
            </a:extLst>
          </p:cNvPr>
          <p:cNvPicPr>
            <a:picLocks noChangeAspect="1"/>
          </p:cNvPicPr>
          <p:nvPr/>
        </p:nvPicPr>
        <p:blipFill rotWithShape="1">
          <a:blip r:embed="rId6">
            <a:extLst>
              <a:ext uri="{28A0092B-C50C-407E-A947-70E740481C1C}">
                <a14:useLocalDpi xmlns:a14="http://schemas.microsoft.com/office/drawing/2010/main" val="0"/>
              </a:ext>
            </a:extLst>
          </a:blip>
          <a:srcRect t="31188" b="46619"/>
          <a:stretch/>
        </p:blipFill>
        <p:spPr>
          <a:xfrm>
            <a:off x="0" y="6569764"/>
            <a:ext cx="12192000" cy="288235"/>
          </a:xfrm>
          <a:prstGeom prst="rect">
            <a:avLst/>
          </a:prstGeom>
        </p:spPr>
      </p:pic>
      <p:sp>
        <p:nvSpPr>
          <p:cNvPr id="18" name="TextBox 17">
            <a:extLst>
              <a:ext uri="{FF2B5EF4-FFF2-40B4-BE49-F238E27FC236}">
                <a16:creationId xmlns:a16="http://schemas.microsoft.com/office/drawing/2014/main" id="{2EDFDFE1-9ED0-DB41-8459-8F873D6E94E7}"/>
              </a:ext>
            </a:extLst>
          </p:cNvPr>
          <p:cNvSpPr txBox="1"/>
          <p:nvPr/>
        </p:nvSpPr>
        <p:spPr>
          <a:xfrm>
            <a:off x="1383138" y="6349290"/>
            <a:ext cx="10515600" cy="246221"/>
          </a:xfrm>
          <a:prstGeom prst="rect">
            <a:avLst/>
          </a:prstGeom>
          <a:noFill/>
        </p:spPr>
        <p:txBody>
          <a:bodyPr wrap="square" rtlCol="0">
            <a:spAutoFit/>
          </a:bodyPr>
          <a:lstStyle/>
          <a:p>
            <a:pPr algn="r"/>
            <a:r>
              <a:rPr lang="en-US" sz="1000" i="1" dirty="0">
                <a:solidFill>
                  <a:srgbClr val="0B2C53"/>
                </a:solidFill>
                <a:latin typeface="Avenir Next" panose="020B0503020202020204" pitchFamily="34" charset="0"/>
                <a:ea typeface="Verdana" panose="020B0604030504040204" pitchFamily="34" charset="0"/>
                <a:cs typeface="Verdana" panose="020B0604030504040204" pitchFamily="34" charset="0"/>
              </a:rPr>
              <a:t>Source: Quarterly Workforce Indicators, US Census; Current Employment Statistics and Local Area Unemployment Statistics, BLS</a:t>
            </a:r>
          </a:p>
        </p:txBody>
      </p:sp>
    </p:spTree>
    <p:extLst>
      <p:ext uri="{BB962C8B-B14F-4D97-AF65-F5344CB8AC3E}">
        <p14:creationId xmlns:p14="http://schemas.microsoft.com/office/powerpoint/2010/main" val="428907816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BC03541-7F76-F84D-B900-6A06BCB0762B}"/>
              </a:ext>
            </a:extLst>
          </p:cNvPr>
          <p:cNvPicPr>
            <a:picLocks noChangeAspect="1"/>
          </p:cNvPicPr>
          <p:nvPr/>
        </p:nvPicPr>
        <p:blipFill rotWithShape="1">
          <a:blip r:embed="rId3">
            <a:extLst>
              <a:ext uri="{28A0092B-C50C-407E-A947-70E740481C1C}">
                <a14:useLocalDpi xmlns:a14="http://schemas.microsoft.com/office/drawing/2010/main" val="0"/>
              </a:ext>
            </a:extLst>
          </a:blip>
          <a:srcRect t="31188" b="46619"/>
          <a:stretch/>
        </p:blipFill>
        <p:spPr>
          <a:xfrm>
            <a:off x="0" y="6569764"/>
            <a:ext cx="12192000" cy="288235"/>
          </a:xfrm>
          <a:prstGeom prst="rect">
            <a:avLst/>
          </a:prstGeom>
        </p:spPr>
      </p:pic>
      <p:sp>
        <p:nvSpPr>
          <p:cNvPr id="10" name="Title 1">
            <a:extLst>
              <a:ext uri="{FF2B5EF4-FFF2-40B4-BE49-F238E27FC236}">
                <a16:creationId xmlns:a16="http://schemas.microsoft.com/office/drawing/2014/main" id="{29E60341-1222-9840-9057-1060D685AF29}"/>
              </a:ext>
            </a:extLst>
          </p:cNvPr>
          <p:cNvSpPr txBox="1">
            <a:spLocks/>
          </p:cNvSpPr>
          <p:nvPr/>
        </p:nvSpPr>
        <p:spPr>
          <a:xfrm>
            <a:off x="393355" y="12630"/>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b="1" dirty="0">
                <a:solidFill>
                  <a:srgbClr val="0B2C53"/>
                </a:solidFill>
                <a:latin typeface="Avenir Next" panose="020B0503020202020204" pitchFamily="34" charset="0"/>
                <a:ea typeface="Verdana" panose="020B0604030504040204" pitchFamily="34" charset="0"/>
                <a:cs typeface="Verdana" panose="020B0604030504040204" pitchFamily="34" charset="0"/>
              </a:rPr>
              <a:t>WHAT IS HAPPENING NOW?</a:t>
            </a:r>
          </a:p>
        </p:txBody>
      </p:sp>
      <p:pic>
        <p:nvPicPr>
          <p:cNvPr id="14" name="Picture 13" descr="A picture containing outdoor, drawing&#10;&#10;Description automatically generated">
            <a:extLst>
              <a:ext uri="{FF2B5EF4-FFF2-40B4-BE49-F238E27FC236}">
                <a16:creationId xmlns:a16="http://schemas.microsoft.com/office/drawing/2014/main" id="{27FABE4E-49FB-3D43-9EFA-AC858F702D3E}"/>
              </a:ext>
            </a:extLst>
          </p:cNvPr>
          <p:cNvPicPr>
            <a:picLocks noChangeAspect="1"/>
          </p:cNvPicPr>
          <p:nvPr/>
        </p:nvPicPr>
        <p:blipFill>
          <a:blip r:embed="rId4"/>
          <a:stretch>
            <a:fillRect/>
          </a:stretch>
        </p:blipFill>
        <p:spPr>
          <a:xfrm>
            <a:off x="137491" y="6151562"/>
            <a:ext cx="1734550" cy="369395"/>
          </a:xfrm>
          <a:prstGeom prst="rect">
            <a:avLst/>
          </a:prstGeom>
        </p:spPr>
      </p:pic>
      <p:sp>
        <p:nvSpPr>
          <p:cNvPr id="8" name="Content Placeholder 3">
            <a:extLst>
              <a:ext uri="{FF2B5EF4-FFF2-40B4-BE49-F238E27FC236}">
                <a16:creationId xmlns:a16="http://schemas.microsoft.com/office/drawing/2014/main" id="{9E1377C1-FBB7-1348-A624-9C66D251E302}"/>
              </a:ext>
            </a:extLst>
          </p:cNvPr>
          <p:cNvSpPr>
            <a:spLocks noGrp="1"/>
          </p:cNvSpPr>
          <p:nvPr>
            <p:ph idx="1"/>
          </p:nvPr>
        </p:nvSpPr>
        <p:spPr>
          <a:xfrm>
            <a:off x="393355" y="977830"/>
            <a:ext cx="11382634" cy="4853461"/>
          </a:xfrm>
        </p:spPr>
        <p:txBody>
          <a:bodyPr>
            <a:normAutofit/>
          </a:bodyPr>
          <a:lstStyle/>
          <a:p>
            <a:pPr marL="0" indent="0">
              <a:lnSpc>
                <a:spcPct val="100000"/>
              </a:lnSpc>
              <a:buSzPct val="75000"/>
              <a:buNone/>
            </a:pPr>
            <a:r>
              <a:rPr lang="en-US" b="1" dirty="0">
                <a:solidFill>
                  <a:srgbClr val="D44527"/>
                </a:solidFill>
                <a:latin typeface="Avenir Next" panose="020B0503020202020204" pitchFamily="34" charset="0"/>
                <a:ea typeface="Verdana" panose="020B0604030504040204" pitchFamily="34" charset="0"/>
                <a:cs typeface="Verdana" panose="020B0604030504040204" pitchFamily="34" charset="0"/>
              </a:rPr>
              <a:t>A Look at Two Urban Regions:</a:t>
            </a:r>
          </a:p>
          <a:p>
            <a:pPr>
              <a:lnSpc>
                <a:spcPct val="100000"/>
              </a:lnSpc>
              <a:buSzPct val="75000"/>
              <a:buFont typeface="Wingdings" pitchFamily="2" charset="2"/>
              <a:buChar char="§"/>
            </a:pPr>
            <a:r>
              <a:rPr lang="en-US" b="1" dirty="0">
                <a:solidFill>
                  <a:srgbClr val="D44527"/>
                </a:solidFill>
                <a:latin typeface="Avenir Next Demi Bold" panose="020B0503020202020204" pitchFamily="34" charset="0"/>
                <a:ea typeface="Verdana" panose="020B0604030504040204" pitchFamily="34" charset="0"/>
                <a:cs typeface="Verdana" panose="020B0604030504040204" pitchFamily="34" charset="0"/>
              </a:rPr>
              <a:t>Arapahoe/Douglas Region</a:t>
            </a:r>
          </a:p>
          <a:p>
            <a:pPr lvl="1">
              <a:lnSpc>
                <a:spcPct val="100000"/>
              </a:lnSpc>
              <a:buSzPct val="75000"/>
              <a:buFont typeface="Wingdings" pitchFamily="2" charset="2"/>
              <a:buChar char="§"/>
            </a:pPr>
            <a:r>
              <a:rPr lang="en-US" b="1" dirty="0">
                <a:solidFill>
                  <a:srgbClr val="222F63"/>
                </a:solidFill>
                <a:latin typeface="Avenir Next Demi Bold" panose="020B0503020202020204" pitchFamily="34" charset="0"/>
                <a:ea typeface="Verdana" panose="020B0604030504040204" pitchFamily="34" charset="0"/>
                <a:cs typeface="Verdana" panose="020B0604030504040204" pitchFamily="34" charset="0"/>
              </a:rPr>
              <a:t>Denver-Aurora-Lakewood MSA</a:t>
            </a:r>
          </a:p>
          <a:p>
            <a:pPr>
              <a:lnSpc>
                <a:spcPct val="100000"/>
              </a:lnSpc>
              <a:buSzPct val="75000"/>
              <a:buFont typeface="Wingdings" pitchFamily="2" charset="2"/>
              <a:buChar char="§"/>
            </a:pPr>
            <a:r>
              <a:rPr lang="en-US" b="1" dirty="0">
                <a:solidFill>
                  <a:srgbClr val="D44527"/>
                </a:solidFill>
                <a:latin typeface="Avenir Next Demi Bold" panose="020B0503020202020204" pitchFamily="34" charset="0"/>
                <a:ea typeface="Verdana" panose="020B0604030504040204" pitchFamily="34" charset="0"/>
                <a:cs typeface="Verdana" panose="020B0604030504040204" pitchFamily="34" charset="0"/>
              </a:rPr>
              <a:t>Pueblo Region</a:t>
            </a:r>
          </a:p>
          <a:p>
            <a:pPr lvl="1">
              <a:lnSpc>
                <a:spcPct val="100000"/>
              </a:lnSpc>
              <a:buSzPct val="75000"/>
              <a:buFont typeface="Wingdings" pitchFamily="2" charset="2"/>
              <a:buChar char="§"/>
            </a:pPr>
            <a:r>
              <a:rPr lang="en-US" b="1" dirty="0">
                <a:solidFill>
                  <a:srgbClr val="222F63"/>
                </a:solidFill>
                <a:latin typeface="Avenir Next Demi Bold" panose="020B0503020202020204" pitchFamily="34" charset="0"/>
                <a:ea typeface="Verdana" panose="020B0604030504040204" pitchFamily="34" charset="0"/>
                <a:cs typeface="Verdana" panose="020B0604030504040204" pitchFamily="34" charset="0"/>
              </a:rPr>
              <a:t>Pueblo MSA</a:t>
            </a:r>
          </a:p>
        </p:txBody>
      </p:sp>
    </p:spTree>
    <p:extLst>
      <p:ext uri="{BB962C8B-B14F-4D97-AF65-F5344CB8AC3E}">
        <p14:creationId xmlns:p14="http://schemas.microsoft.com/office/powerpoint/2010/main" val="27287517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10FD1E9-BB7C-5E45-A496-FE2C8AC50987}"/>
              </a:ext>
            </a:extLst>
          </p:cNvPr>
          <p:cNvPicPr>
            <a:picLocks noChangeAspect="1"/>
          </p:cNvPicPr>
          <p:nvPr/>
        </p:nvPicPr>
        <p:blipFill>
          <a:blip r:embed="rId3"/>
          <a:srcRect t="1548" b="1548"/>
          <a:stretch/>
        </p:blipFill>
        <p:spPr>
          <a:xfrm>
            <a:off x="0" y="298583"/>
            <a:ext cx="12192000" cy="6645654"/>
          </a:xfrm>
          <a:prstGeom prst="rect">
            <a:avLst/>
          </a:prstGeom>
        </p:spPr>
      </p:pic>
      <p:pic>
        <p:nvPicPr>
          <p:cNvPr id="16" name="Picture 15" descr="A picture containing outdoor, drawing&#10;&#10;Description automatically generated">
            <a:extLst>
              <a:ext uri="{FF2B5EF4-FFF2-40B4-BE49-F238E27FC236}">
                <a16:creationId xmlns:a16="http://schemas.microsoft.com/office/drawing/2014/main" id="{426CA988-04E8-9E45-9D9F-A4F4A1A4256E}"/>
              </a:ext>
            </a:extLst>
          </p:cNvPr>
          <p:cNvPicPr>
            <a:picLocks noChangeAspect="1"/>
          </p:cNvPicPr>
          <p:nvPr/>
        </p:nvPicPr>
        <p:blipFill>
          <a:blip r:embed="rId4"/>
          <a:stretch>
            <a:fillRect/>
          </a:stretch>
        </p:blipFill>
        <p:spPr>
          <a:xfrm>
            <a:off x="137491" y="6151562"/>
            <a:ext cx="1734550" cy="369395"/>
          </a:xfrm>
          <a:prstGeom prst="rect">
            <a:avLst/>
          </a:prstGeom>
        </p:spPr>
      </p:pic>
      <p:sp>
        <p:nvSpPr>
          <p:cNvPr id="10" name="Title 1">
            <a:extLst>
              <a:ext uri="{FF2B5EF4-FFF2-40B4-BE49-F238E27FC236}">
                <a16:creationId xmlns:a16="http://schemas.microsoft.com/office/drawing/2014/main" id="{292C7C86-F4DD-FE48-99CC-4664955D1603}"/>
              </a:ext>
            </a:extLst>
          </p:cNvPr>
          <p:cNvSpPr txBox="1">
            <a:spLocks/>
          </p:cNvSpPr>
          <p:nvPr/>
        </p:nvSpPr>
        <p:spPr>
          <a:xfrm>
            <a:off x="1209701" y="12630"/>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b="1" dirty="0">
                <a:solidFill>
                  <a:srgbClr val="707FB2"/>
                </a:solidFill>
                <a:latin typeface="Avenir Next" panose="020B0503020202020204" pitchFamily="34" charset="0"/>
                <a:ea typeface="Verdana" panose="020B0604030504040204" pitchFamily="34" charset="0"/>
                <a:cs typeface="Verdana" panose="020B0604030504040204" pitchFamily="34" charset="0"/>
              </a:rPr>
              <a:t>ARAPAHOE/DOUGLAS REGION: 2021</a:t>
            </a:r>
          </a:p>
        </p:txBody>
      </p:sp>
      <p:pic>
        <p:nvPicPr>
          <p:cNvPr id="11" name="Picture 10">
            <a:extLst>
              <a:ext uri="{FF2B5EF4-FFF2-40B4-BE49-F238E27FC236}">
                <a16:creationId xmlns:a16="http://schemas.microsoft.com/office/drawing/2014/main" id="{41058872-92F8-6A4F-8205-F57CDB608CA0}"/>
              </a:ext>
            </a:extLst>
          </p:cNvPr>
          <p:cNvPicPr>
            <a:picLocks noChangeAspect="1"/>
          </p:cNvPicPr>
          <p:nvPr/>
        </p:nvPicPr>
        <p:blipFill rotWithShape="1">
          <a:blip r:embed="rId5"/>
          <a:srcRect l="87" t="99" r="88739" b="92781"/>
          <a:stretch/>
        </p:blipFill>
        <p:spPr>
          <a:xfrm>
            <a:off x="393354" y="298583"/>
            <a:ext cx="816347" cy="625971"/>
          </a:xfrm>
          <a:prstGeom prst="rect">
            <a:avLst/>
          </a:prstGeom>
        </p:spPr>
      </p:pic>
    </p:spTree>
    <p:extLst>
      <p:ext uri="{BB962C8B-B14F-4D97-AF65-F5344CB8AC3E}">
        <p14:creationId xmlns:p14="http://schemas.microsoft.com/office/powerpoint/2010/main" val="150216815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29E60341-1222-9840-9057-1060D685AF29}"/>
              </a:ext>
            </a:extLst>
          </p:cNvPr>
          <p:cNvSpPr txBox="1">
            <a:spLocks/>
          </p:cNvSpPr>
          <p:nvPr/>
        </p:nvSpPr>
        <p:spPr>
          <a:xfrm>
            <a:off x="1209701" y="12630"/>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b="1" dirty="0">
                <a:solidFill>
                  <a:srgbClr val="707FB2"/>
                </a:solidFill>
                <a:latin typeface="Avenir Next" panose="020B0503020202020204" pitchFamily="34" charset="0"/>
                <a:ea typeface="Verdana" panose="020B0604030504040204" pitchFamily="34" charset="0"/>
                <a:cs typeface="Verdana" panose="020B0604030504040204" pitchFamily="34" charset="0"/>
              </a:rPr>
              <a:t>ARAPAHOE/DOUGLAS REGION: 2021</a:t>
            </a:r>
          </a:p>
        </p:txBody>
      </p:sp>
      <p:pic>
        <p:nvPicPr>
          <p:cNvPr id="7" name="Picture 6">
            <a:extLst>
              <a:ext uri="{FF2B5EF4-FFF2-40B4-BE49-F238E27FC236}">
                <a16:creationId xmlns:a16="http://schemas.microsoft.com/office/drawing/2014/main" id="{2C415F3C-6E8C-1148-AEAE-01242D688917}"/>
              </a:ext>
            </a:extLst>
          </p:cNvPr>
          <p:cNvPicPr>
            <a:picLocks noChangeAspect="1"/>
          </p:cNvPicPr>
          <p:nvPr/>
        </p:nvPicPr>
        <p:blipFill rotWithShape="1">
          <a:blip r:embed="rId3"/>
          <a:srcRect t="39003" b="1339"/>
          <a:stretch/>
        </p:blipFill>
        <p:spPr>
          <a:xfrm>
            <a:off x="2456602" y="924554"/>
            <a:ext cx="7278796" cy="5227008"/>
          </a:xfrm>
          <a:prstGeom prst="rect">
            <a:avLst/>
          </a:prstGeom>
        </p:spPr>
      </p:pic>
      <p:pic>
        <p:nvPicPr>
          <p:cNvPr id="12" name="Picture 11">
            <a:extLst>
              <a:ext uri="{FF2B5EF4-FFF2-40B4-BE49-F238E27FC236}">
                <a16:creationId xmlns:a16="http://schemas.microsoft.com/office/drawing/2014/main" id="{97BC2957-1D6F-5646-BA5E-F00716391C80}"/>
              </a:ext>
            </a:extLst>
          </p:cNvPr>
          <p:cNvPicPr>
            <a:picLocks noChangeAspect="1"/>
          </p:cNvPicPr>
          <p:nvPr/>
        </p:nvPicPr>
        <p:blipFill rotWithShape="1">
          <a:blip r:embed="rId4"/>
          <a:srcRect l="87" t="99" r="88739" b="92781"/>
          <a:stretch/>
        </p:blipFill>
        <p:spPr>
          <a:xfrm>
            <a:off x="393354" y="298583"/>
            <a:ext cx="816347" cy="625971"/>
          </a:xfrm>
          <a:prstGeom prst="rect">
            <a:avLst/>
          </a:prstGeom>
        </p:spPr>
      </p:pic>
      <p:pic>
        <p:nvPicPr>
          <p:cNvPr id="8" name="Picture 7" descr="A picture containing outdoor, drawing&#10;&#10;Description automatically generated">
            <a:extLst>
              <a:ext uri="{FF2B5EF4-FFF2-40B4-BE49-F238E27FC236}">
                <a16:creationId xmlns:a16="http://schemas.microsoft.com/office/drawing/2014/main" id="{A0F5F62F-237A-2648-8C10-3379C1B8A5F7}"/>
              </a:ext>
            </a:extLst>
          </p:cNvPr>
          <p:cNvPicPr>
            <a:picLocks noChangeAspect="1"/>
          </p:cNvPicPr>
          <p:nvPr/>
        </p:nvPicPr>
        <p:blipFill>
          <a:blip r:embed="rId5"/>
          <a:stretch>
            <a:fillRect/>
          </a:stretch>
        </p:blipFill>
        <p:spPr>
          <a:xfrm>
            <a:off x="137491" y="6151562"/>
            <a:ext cx="1734550" cy="369395"/>
          </a:xfrm>
          <a:prstGeom prst="rect">
            <a:avLst/>
          </a:prstGeom>
        </p:spPr>
      </p:pic>
      <p:sp>
        <p:nvSpPr>
          <p:cNvPr id="11" name="TextBox 10">
            <a:extLst>
              <a:ext uri="{FF2B5EF4-FFF2-40B4-BE49-F238E27FC236}">
                <a16:creationId xmlns:a16="http://schemas.microsoft.com/office/drawing/2014/main" id="{69473F67-030F-3B4B-BBBF-7CC8FDDA1BE0}"/>
              </a:ext>
            </a:extLst>
          </p:cNvPr>
          <p:cNvSpPr txBox="1"/>
          <p:nvPr/>
        </p:nvSpPr>
        <p:spPr>
          <a:xfrm>
            <a:off x="1383138" y="6518303"/>
            <a:ext cx="10515600" cy="246221"/>
          </a:xfrm>
          <a:prstGeom prst="rect">
            <a:avLst/>
          </a:prstGeom>
          <a:noFill/>
        </p:spPr>
        <p:txBody>
          <a:bodyPr wrap="square" rtlCol="0">
            <a:spAutoFit/>
          </a:bodyPr>
          <a:lstStyle/>
          <a:p>
            <a:pPr algn="r"/>
            <a:r>
              <a:rPr lang="en-US" sz="1000" i="1" dirty="0">
                <a:solidFill>
                  <a:srgbClr val="0B2C53"/>
                </a:solidFill>
                <a:latin typeface="Avenir Next" panose="020B0503020202020204" pitchFamily="34" charset="0"/>
                <a:ea typeface="Verdana" panose="020B0604030504040204" pitchFamily="34" charset="0"/>
                <a:cs typeface="Verdana" panose="020B0604030504040204" pitchFamily="34" charset="0"/>
              </a:rPr>
              <a:t>Source: Local Area Unemployment Statistics, BLS; Colorado Department of Labor and Employment</a:t>
            </a:r>
          </a:p>
        </p:txBody>
      </p:sp>
    </p:spTree>
    <p:extLst>
      <p:ext uri="{BB962C8B-B14F-4D97-AF65-F5344CB8AC3E}">
        <p14:creationId xmlns:p14="http://schemas.microsoft.com/office/powerpoint/2010/main" val="342315338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10FD1E9-BB7C-5E45-A496-FE2C8AC50987}"/>
              </a:ext>
            </a:extLst>
          </p:cNvPr>
          <p:cNvPicPr>
            <a:picLocks noChangeAspect="1"/>
          </p:cNvPicPr>
          <p:nvPr/>
        </p:nvPicPr>
        <p:blipFill>
          <a:blip r:embed="rId3"/>
          <a:srcRect t="1548" b="1548"/>
          <a:stretch/>
        </p:blipFill>
        <p:spPr>
          <a:xfrm>
            <a:off x="0" y="106173"/>
            <a:ext cx="12192000" cy="6645654"/>
          </a:xfrm>
          <a:prstGeom prst="rect">
            <a:avLst/>
          </a:prstGeom>
        </p:spPr>
      </p:pic>
      <p:pic>
        <p:nvPicPr>
          <p:cNvPr id="8" name="Picture 7" descr="A picture containing outdoor, drawing&#10;&#10;Description automatically generated">
            <a:extLst>
              <a:ext uri="{FF2B5EF4-FFF2-40B4-BE49-F238E27FC236}">
                <a16:creationId xmlns:a16="http://schemas.microsoft.com/office/drawing/2014/main" id="{12070625-91F0-F44A-A95F-2ADE996A21B8}"/>
              </a:ext>
            </a:extLst>
          </p:cNvPr>
          <p:cNvPicPr>
            <a:picLocks noChangeAspect="1"/>
          </p:cNvPicPr>
          <p:nvPr/>
        </p:nvPicPr>
        <p:blipFill>
          <a:blip r:embed="rId4"/>
          <a:stretch>
            <a:fillRect/>
          </a:stretch>
        </p:blipFill>
        <p:spPr>
          <a:xfrm>
            <a:off x="137491" y="6151562"/>
            <a:ext cx="1734550" cy="369395"/>
          </a:xfrm>
          <a:prstGeom prst="rect">
            <a:avLst/>
          </a:prstGeom>
        </p:spPr>
      </p:pic>
      <p:sp>
        <p:nvSpPr>
          <p:cNvPr id="10" name="Title 1">
            <a:extLst>
              <a:ext uri="{FF2B5EF4-FFF2-40B4-BE49-F238E27FC236}">
                <a16:creationId xmlns:a16="http://schemas.microsoft.com/office/drawing/2014/main" id="{3383D472-4673-364C-989B-D8F26554C177}"/>
              </a:ext>
            </a:extLst>
          </p:cNvPr>
          <p:cNvSpPr txBox="1">
            <a:spLocks/>
          </p:cNvSpPr>
          <p:nvPr/>
        </p:nvSpPr>
        <p:spPr>
          <a:xfrm>
            <a:off x="1209701" y="85753"/>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b="1" dirty="0">
                <a:solidFill>
                  <a:srgbClr val="08A04B"/>
                </a:solidFill>
                <a:latin typeface="Avenir Next" panose="020B0503020202020204" pitchFamily="34" charset="0"/>
                <a:ea typeface="Verdana" panose="020B0604030504040204" pitchFamily="34" charset="0"/>
                <a:cs typeface="Verdana" panose="020B0604030504040204" pitchFamily="34" charset="0"/>
              </a:rPr>
              <a:t>PUEBLO REGION: 2021</a:t>
            </a:r>
          </a:p>
        </p:txBody>
      </p:sp>
      <p:pic>
        <p:nvPicPr>
          <p:cNvPr id="11" name="Picture 10">
            <a:extLst>
              <a:ext uri="{FF2B5EF4-FFF2-40B4-BE49-F238E27FC236}">
                <a16:creationId xmlns:a16="http://schemas.microsoft.com/office/drawing/2014/main" id="{6A775DAA-0FB5-2C40-8167-D5060FBC81A9}"/>
              </a:ext>
            </a:extLst>
          </p:cNvPr>
          <p:cNvPicPr>
            <a:picLocks noChangeAspect="1"/>
          </p:cNvPicPr>
          <p:nvPr/>
        </p:nvPicPr>
        <p:blipFill rotWithShape="1">
          <a:blip r:embed="rId5"/>
          <a:srcRect t="220" r="88994" b="92769"/>
          <a:stretch/>
        </p:blipFill>
        <p:spPr>
          <a:xfrm>
            <a:off x="393354" y="371706"/>
            <a:ext cx="816347" cy="625971"/>
          </a:xfrm>
          <a:prstGeom prst="rect">
            <a:avLst/>
          </a:prstGeom>
        </p:spPr>
      </p:pic>
    </p:spTree>
    <p:extLst>
      <p:ext uri="{BB962C8B-B14F-4D97-AF65-F5344CB8AC3E}">
        <p14:creationId xmlns:p14="http://schemas.microsoft.com/office/powerpoint/2010/main" val="64002729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A30626-271F-CB40-BAB0-E258BA636E01}"/>
              </a:ext>
            </a:extLst>
          </p:cNvPr>
          <p:cNvSpPr>
            <a:spLocks noGrp="1"/>
          </p:cNvSpPr>
          <p:nvPr>
            <p:ph type="title"/>
          </p:nvPr>
        </p:nvSpPr>
        <p:spPr>
          <a:xfrm>
            <a:off x="393355" y="12630"/>
            <a:ext cx="10515600" cy="1325563"/>
          </a:xfrm>
        </p:spPr>
        <p:txBody>
          <a:bodyPr>
            <a:normAutofit/>
          </a:bodyPr>
          <a:lstStyle/>
          <a:p>
            <a:r>
              <a:rPr lang="en-US" sz="3600" b="1" dirty="0">
                <a:solidFill>
                  <a:srgbClr val="0B2C53"/>
                </a:solidFill>
                <a:latin typeface="Avenir Next" panose="020B0503020202020204" pitchFamily="34" charset="0"/>
                <a:ea typeface="Verdana" panose="020B0604030504040204" pitchFamily="34" charset="0"/>
                <a:cs typeface="Verdana" panose="020B0604030504040204" pitchFamily="34" charset="0"/>
              </a:rPr>
              <a:t>WELCOME!</a:t>
            </a:r>
          </a:p>
        </p:txBody>
      </p:sp>
      <p:pic>
        <p:nvPicPr>
          <p:cNvPr id="5" name="Picture 4">
            <a:extLst>
              <a:ext uri="{FF2B5EF4-FFF2-40B4-BE49-F238E27FC236}">
                <a16:creationId xmlns:a16="http://schemas.microsoft.com/office/drawing/2014/main" id="{CBC03541-7F76-F84D-B900-6A06BCB0762B}"/>
              </a:ext>
            </a:extLst>
          </p:cNvPr>
          <p:cNvPicPr>
            <a:picLocks noChangeAspect="1"/>
          </p:cNvPicPr>
          <p:nvPr/>
        </p:nvPicPr>
        <p:blipFill rotWithShape="1">
          <a:blip r:embed="rId3">
            <a:extLst>
              <a:ext uri="{28A0092B-C50C-407E-A947-70E740481C1C}">
                <a14:useLocalDpi xmlns:a14="http://schemas.microsoft.com/office/drawing/2010/main" val="0"/>
              </a:ext>
            </a:extLst>
          </a:blip>
          <a:srcRect t="31188" b="46619"/>
          <a:stretch/>
        </p:blipFill>
        <p:spPr>
          <a:xfrm>
            <a:off x="0" y="6569764"/>
            <a:ext cx="12192000" cy="288235"/>
          </a:xfrm>
          <a:prstGeom prst="rect">
            <a:avLst/>
          </a:prstGeom>
        </p:spPr>
      </p:pic>
      <p:pic>
        <p:nvPicPr>
          <p:cNvPr id="9" name="Picture 8" descr="A picture containing outdoor, drawing&#10;&#10;Description automatically generated">
            <a:extLst>
              <a:ext uri="{FF2B5EF4-FFF2-40B4-BE49-F238E27FC236}">
                <a16:creationId xmlns:a16="http://schemas.microsoft.com/office/drawing/2014/main" id="{AD6FD2E4-0DFE-324C-8EF7-39452E2CC8C7}"/>
              </a:ext>
            </a:extLst>
          </p:cNvPr>
          <p:cNvPicPr>
            <a:picLocks noChangeAspect="1"/>
          </p:cNvPicPr>
          <p:nvPr/>
        </p:nvPicPr>
        <p:blipFill>
          <a:blip r:embed="rId4"/>
          <a:stretch>
            <a:fillRect/>
          </a:stretch>
        </p:blipFill>
        <p:spPr>
          <a:xfrm>
            <a:off x="137491" y="6151562"/>
            <a:ext cx="1734550" cy="369395"/>
          </a:xfrm>
          <a:prstGeom prst="rect">
            <a:avLst/>
          </a:prstGeom>
        </p:spPr>
      </p:pic>
      <p:sp>
        <p:nvSpPr>
          <p:cNvPr id="4" name="Content Placeholder 3">
            <a:extLst>
              <a:ext uri="{FF2B5EF4-FFF2-40B4-BE49-F238E27FC236}">
                <a16:creationId xmlns:a16="http://schemas.microsoft.com/office/drawing/2014/main" id="{5140FEDD-64E2-BE47-B3D8-AE5E0A4C1E2A}"/>
              </a:ext>
            </a:extLst>
          </p:cNvPr>
          <p:cNvSpPr>
            <a:spLocks noGrp="1"/>
          </p:cNvSpPr>
          <p:nvPr>
            <p:ph idx="1"/>
          </p:nvPr>
        </p:nvSpPr>
        <p:spPr>
          <a:xfrm>
            <a:off x="393355" y="1028701"/>
            <a:ext cx="11382634" cy="5124854"/>
          </a:xfrm>
        </p:spPr>
        <p:txBody>
          <a:bodyPr>
            <a:normAutofit lnSpcReduction="10000"/>
          </a:bodyPr>
          <a:lstStyle/>
          <a:p>
            <a:pPr>
              <a:lnSpc>
                <a:spcPct val="100000"/>
              </a:lnSpc>
              <a:buSzPct val="75000"/>
              <a:buFont typeface="Wingdings" pitchFamily="2" charset="2"/>
              <a:buChar char="§"/>
            </a:pPr>
            <a:r>
              <a:rPr lang="en-US" b="1" dirty="0">
                <a:solidFill>
                  <a:srgbClr val="D44527"/>
                </a:solidFill>
                <a:latin typeface="Avenir Next Demi Bold" panose="020B0503020202020204" pitchFamily="34" charset="0"/>
                <a:ea typeface="Verdana" panose="020B0604030504040204" pitchFamily="34" charset="0"/>
                <a:cs typeface="Verdana" panose="020B0604030504040204" pitchFamily="34" charset="0"/>
              </a:rPr>
              <a:t>Introduction with Katherine Keegan</a:t>
            </a:r>
          </a:p>
          <a:p>
            <a:pPr>
              <a:lnSpc>
                <a:spcPct val="100000"/>
              </a:lnSpc>
              <a:buSzPct val="75000"/>
              <a:buFont typeface="Wingdings" pitchFamily="2" charset="2"/>
              <a:buChar char="§"/>
            </a:pPr>
            <a:r>
              <a:rPr lang="en-US" b="1" dirty="0">
                <a:solidFill>
                  <a:srgbClr val="D44527"/>
                </a:solidFill>
                <a:latin typeface="Avenir Next Demi Bold" panose="020B0503020202020204" pitchFamily="34" charset="0"/>
                <a:ea typeface="Verdana" panose="020B0604030504040204" pitchFamily="34" charset="0"/>
                <a:cs typeface="Verdana" panose="020B0604030504040204" pitchFamily="34" charset="0"/>
              </a:rPr>
              <a:t>Project Overview</a:t>
            </a:r>
          </a:p>
          <a:p>
            <a:pPr>
              <a:lnSpc>
                <a:spcPct val="100000"/>
              </a:lnSpc>
              <a:buSzPct val="75000"/>
              <a:buFont typeface="Wingdings" pitchFamily="2" charset="2"/>
              <a:buChar char="§"/>
            </a:pPr>
            <a:r>
              <a:rPr lang="en-US" b="1" dirty="0">
                <a:solidFill>
                  <a:srgbClr val="D44527"/>
                </a:solidFill>
                <a:latin typeface="Avenir Next Demi Bold" panose="020B0503020202020204" pitchFamily="34" charset="0"/>
                <a:ea typeface="Verdana" panose="020B0604030504040204" pitchFamily="34" charset="0"/>
                <a:cs typeface="Verdana" panose="020B0604030504040204" pitchFamily="34" charset="0"/>
              </a:rPr>
              <a:t>Comments on Rural Colorado with Clarke Becker</a:t>
            </a:r>
          </a:p>
          <a:p>
            <a:pPr>
              <a:lnSpc>
                <a:spcPct val="100000"/>
              </a:lnSpc>
              <a:buSzPct val="75000"/>
              <a:buFont typeface="Wingdings" pitchFamily="2" charset="2"/>
              <a:buChar char="§"/>
            </a:pPr>
            <a:r>
              <a:rPr lang="en-US" b="1" dirty="0">
                <a:solidFill>
                  <a:srgbClr val="D44527"/>
                </a:solidFill>
                <a:latin typeface="Avenir Next Demi Bold" panose="020B0503020202020204" pitchFamily="34" charset="0"/>
                <a:ea typeface="Verdana" panose="020B0604030504040204" pitchFamily="34" charset="0"/>
                <a:cs typeface="Verdana" panose="020B0604030504040204" pitchFamily="34" charset="0"/>
              </a:rPr>
              <a:t>Colorado Before and During COVID-19</a:t>
            </a:r>
          </a:p>
          <a:p>
            <a:pPr>
              <a:lnSpc>
                <a:spcPct val="100000"/>
              </a:lnSpc>
              <a:buSzPct val="75000"/>
              <a:buFont typeface="Wingdings" pitchFamily="2" charset="2"/>
              <a:buChar char="§"/>
            </a:pPr>
            <a:r>
              <a:rPr lang="en-US" b="1" dirty="0">
                <a:solidFill>
                  <a:srgbClr val="D44527"/>
                </a:solidFill>
                <a:latin typeface="Avenir Next Demi Bold" panose="020B0503020202020204" pitchFamily="34" charset="0"/>
                <a:ea typeface="Verdana" panose="020B0604030504040204" pitchFamily="34" charset="0"/>
                <a:cs typeface="Verdana" panose="020B0604030504040204" pitchFamily="34" charset="0"/>
              </a:rPr>
              <a:t>Opportunities of Interest</a:t>
            </a:r>
          </a:p>
          <a:p>
            <a:pPr>
              <a:lnSpc>
                <a:spcPct val="100000"/>
              </a:lnSpc>
              <a:buSzPct val="75000"/>
              <a:buFont typeface="Wingdings" pitchFamily="2" charset="2"/>
              <a:buChar char="§"/>
            </a:pPr>
            <a:r>
              <a:rPr lang="en-US" b="1" dirty="0">
                <a:solidFill>
                  <a:srgbClr val="D44527"/>
                </a:solidFill>
                <a:latin typeface="Avenir Next Demi Bold" panose="020B0503020202020204" pitchFamily="34" charset="0"/>
                <a:ea typeface="Verdana" panose="020B0604030504040204" pitchFamily="34" charset="0"/>
                <a:cs typeface="Verdana" panose="020B0604030504040204" pitchFamily="34" charset="0"/>
              </a:rPr>
              <a:t>Promising Practices</a:t>
            </a:r>
          </a:p>
          <a:p>
            <a:pPr>
              <a:lnSpc>
                <a:spcPct val="100000"/>
              </a:lnSpc>
              <a:buSzPct val="75000"/>
              <a:buFont typeface="Wingdings" pitchFamily="2" charset="2"/>
              <a:buChar char="§"/>
            </a:pPr>
            <a:r>
              <a:rPr lang="en-US" b="1" dirty="0">
                <a:solidFill>
                  <a:srgbClr val="D44527"/>
                </a:solidFill>
                <a:latin typeface="Avenir Next Demi Bold" panose="020B0503020202020204" pitchFamily="34" charset="0"/>
                <a:ea typeface="Verdana" panose="020B0604030504040204" pitchFamily="34" charset="0"/>
                <a:cs typeface="Verdana" panose="020B0604030504040204" pitchFamily="34" charset="0"/>
              </a:rPr>
              <a:t>Recommendations</a:t>
            </a:r>
          </a:p>
          <a:p>
            <a:pPr>
              <a:lnSpc>
                <a:spcPct val="100000"/>
              </a:lnSpc>
              <a:buSzPct val="75000"/>
              <a:buFont typeface="Wingdings" pitchFamily="2" charset="2"/>
              <a:buChar char="§"/>
            </a:pPr>
            <a:r>
              <a:rPr lang="en-US" b="1" dirty="0">
                <a:solidFill>
                  <a:srgbClr val="D44527"/>
                </a:solidFill>
                <a:latin typeface="Avenir Next Demi Bold" panose="020B0503020202020204" pitchFamily="34" charset="0"/>
                <a:ea typeface="Verdana" panose="020B0604030504040204" pitchFamily="34" charset="0"/>
                <a:cs typeface="Verdana" panose="020B0604030504040204" pitchFamily="34" charset="0"/>
              </a:rPr>
              <a:t>Next Steps</a:t>
            </a:r>
          </a:p>
          <a:p>
            <a:pPr marL="0" indent="0">
              <a:lnSpc>
                <a:spcPct val="100000"/>
              </a:lnSpc>
              <a:buSzPct val="75000"/>
              <a:buNone/>
            </a:pPr>
            <a:r>
              <a:rPr lang="en-US" b="1" dirty="0">
                <a:solidFill>
                  <a:srgbClr val="D44527"/>
                </a:solidFill>
                <a:latin typeface="Avenir Next" panose="020B0503020202020204" pitchFamily="34" charset="0"/>
                <a:ea typeface="Verdana" panose="020B0604030504040204" pitchFamily="34" charset="0"/>
                <a:cs typeface="Verdana" panose="020B0604030504040204" pitchFamily="34" charset="0"/>
              </a:rPr>
              <a:t>Feel free to add questions/comments to the Q&amp;A/chat at any time!</a:t>
            </a:r>
          </a:p>
          <a:p>
            <a:pPr>
              <a:lnSpc>
                <a:spcPct val="100000"/>
              </a:lnSpc>
            </a:pPr>
            <a:endParaRPr lang="en-US" b="1" dirty="0">
              <a:solidFill>
                <a:srgbClr val="D44527"/>
              </a:solidFill>
              <a:latin typeface="Avenir Next Demi Bold" panose="020B050302020202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164370513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29E60341-1222-9840-9057-1060D685AF29}"/>
              </a:ext>
            </a:extLst>
          </p:cNvPr>
          <p:cNvSpPr txBox="1">
            <a:spLocks/>
          </p:cNvSpPr>
          <p:nvPr/>
        </p:nvSpPr>
        <p:spPr>
          <a:xfrm>
            <a:off x="1209701" y="85753"/>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b="1" dirty="0">
                <a:solidFill>
                  <a:srgbClr val="08A04B"/>
                </a:solidFill>
                <a:latin typeface="Avenir Next" panose="020B0503020202020204" pitchFamily="34" charset="0"/>
                <a:ea typeface="Verdana" panose="020B0604030504040204" pitchFamily="34" charset="0"/>
                <a:cs typeface="Verdana" panose="020B0604030504040204" pitchFamily="34" charset="0"/>
              </a:rPr>
              <a:t>PUEBLO REGION: 2021</a:t>
            </a:r>
          </a:p>
        </p:txBody>
      </p:sp>
      <p:pic>
        <p:nvPicPr>
          <p:cNvPr id="7" name="Picture 6">
            <a:extLst>
              <a:ext uri="{FF2B5EF4-FFF2-40B4-BE49-F238E27FC236}">
                <a16:creationId xmlns:a16="http://schemas.microsoft.com/office/drawing/2014/main" id="{2C415F3C-6E8C-1148-AEAE-01242D688917}"/>
              </a:ext>
            </a:extLst>
          </p:cNvPr>
          <p:cNvPicPr>
            <a:picLocks noChangeAspect="1"/>
          </p:cNvPicPr>
          <p:nvPr/>
        </p:nvPicPr>
        <p:blipFill rotWithShape="1">
          <a:blip r:embed="rId3"/>
          <a:srcRect t="39123" b="1099"/>
          <a:stretch/>
        </p:blipFill>
        <p:spPr>
          <a:xfrm>
            <a:off x="2295606" y="924554"/>
            <a:ext cx="7600788" cy="5469191"/>
          </a:xfrm>
          <a:prstGeom prst="rect">
            <a:avLst/>
          </a:prstGeom>
        </p:spPr>
      </p:pic>
      <p:pic>
        <p:nvPicPr>
          <p:cNvPr id="12" name="Picture 11">
            <a:extLst>
              <a:ext uri="{FF2B5EF4-FFF2-40B4-BE49-F238E27FC236}">
                <a16:creationId xmlns:a16="http://schemas.microsoft.com/office/drawing/2014/main" id="{97BC2957-1D6F-5646-BA5E-F00716391C80}"/>
              </a:ext>
            </a:extLst>
          </p:cNvPr>
          <p:cNvPicPr>
            <a:picLocks noChangeAspect="1"/>
          </p:cNvPicPr>
          <p:nvPr/>
        </p:nvPicPr>
        <p:blipFill rotWithShape="1">
          <a:blip r:embed="rId3"/>
          <a:srcRect t="220" r="88994" b="92769"/>
          <a:stretch/>
        </p:blipFill>
        <p:spPr>
          <a:xfrm>
            <a:off x="393354" y="371706"/>
            <a:ext cx="816347" cy="625971"/>
          </a:xfrm>
          <a:prstGeom prst="rect">
            <a:avLst/>
          </a:prstGeom>
        </p:spPr>
      </p:pic>
      <p:pic>
        <p:nvPicPr>
          <p:cNvPr id="8" name="Picture 7" descr="A picture containing outdoor, drawing&#10;&#10;Description automatically generated">
            <a:extLst>
              <a:ext uri="{FF2B5EF4-FFF2-40B4-BE49-F238E27FC236}">
                <a16:creationId xmlns:a16="http://schemas.microsoft.com/office/drawing/2014/main" id="{5CD0C17B-EC96-CA4E-A675-70BC4D149C4A}"/>
              </a:ext>
            </a:extLst>
          </p:cNvPr>
          <p:cNvPicPr>
            <a:picLocks noChangeAspect="1"/>
          </p:cNvPicPr>
          <p:nvPr/>
        </p:nvPicPr>
        <p:blipFill>
          <a:blip r:embed="rId4"/>
          <a:stretch>
            <a:fillRect/>
          </a:stretch>
        </p:blipFill>
        <p:spPr>
          <a:xfrm>
            <a:off x="137491" y="6151562"/>
            <a:ext cx="1734550" cy="369395"/>
          </a:xfrm>
          <a:prstGeom prst="rect">
            <a:avLst/>
          </a:prstGeom>
        </p:spPr>
      </p:pic>
      <p:sp>
        <p:nvSpPr>
          <p:cNvPr id="13" name="TextBox 12">
            <a:extLst>
              <a:ext uri="{FF2B5EF4-FFF2-40B4-BE49-F238E27FC236}">
                <a16:creationId xmlns:a16="http://schemas.microsoft.com/office/drawing/2014/main" id="{93E4D05D-A51C-0A49-867E-BE45F9DF87EC}"/>
              </a:ext>
            </a:extLst>
          </p:cNvPr>
          <p:cNvSpPr txBox="1"/>
          <p:nvPr/>
        </p:nvSpPr>
        <p:spPr>
          <a:xfrm>
            <a:off x="1383138" y="6518303"/>
            <a:ext cx="10515600" cy="246221"/>
          </a:xfrm>
          <a:prstGeom prst="rect">
            <a:avLst/>
          </a:prstGeom>
          <a:noFill/>
        </p:spPr>
        <p:txBody>
          <a:bodyPr wrap="square" rtlCol="0">
            <a:spAutoFit/>
          </a:bodyPr>
          <a:lstStyle/>
          <a:p>
            <a:pPr algn="r"/>
            <a:r>
              <a:rPr lang="en-US" sz="1000" i="1" dirty="0">
                <a:solidFill>
                  <a:srgbClr val="0B2C53"/>
                </a:solidFill>
                <a:latin typeface="Avenir Next" panose="020B0503020202020204" pitchFamily="34" charset="0"/>
                <a:ea typeface="Verdana" panose="020B0604030504040204" pitchFamily="34" charset="0"/>
                <a:cs typeface="Verdana" panose="020B0604030504040204" pitchFamily="34" charset="0"/>
              </a:rPr>
              <a:t>Source: Local Area Unemployment Statistics, BLS; Colorado Department of Labor and Employment</a:t>
            </a:r>
          </a:p>
        </p:txBody>
      </p:sp>
    </p:spTree>
    <p:extLst>
      <p:ext uri="{BB962C8B-B14F-4D97-AF65-F5344CB8AC3E}">
        <p14:creationId xmlns:p14="http://schemas.microsoft.com/office/powerpoint/2010/main" val="402136743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29E60341-1222-9840-9057-1060D685AF29}"/>
              </a:ext>
            </a:extLst>
          </p:cNvPr>
          <p:cNvSpPr txBox="1">
            <a:spLocks/>
          </p:cNvSpPr>
          <p:nvPr/>
        </p:nvSpPr>
        <p:spPr>
          <a:xfrm>
            <a:off x="1209701" y="85753"/>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b="1" dirty="0">
                <a:solidFill>
                  <a:srgbClr val="08A04B"/>
                </a:solidFill>
                <a:latin typeface="Avenir Next" panose="020B0503020202020204" pitchFamily="34" charset="0"/>
                <a:ea typeface="Verdana" panose="020B0604030504040204" pitchFamily="34" charset="0"/>
                <a:cs typeface="Verdana" panose="020B0604030504040204" pitchFamily="34" charset="0"/>
              </a:rPr>
              <a:t>PUEBLO REGION: 2021</a:t>
            </a:r>
          </a:p>
        </p:txBody>
      </p:sp>
      <p:pic>
        <p:nvPicPr>
          <p:cNvPr id="7" name="Picture 6">
            <a:extLst>
              <a:ext uri="{FF2B5EF4-FFF2-40B4-BE49-F238E27FC236}">
                <a16:creationId xmlns:a16="http://schemas.microsoft.com/office/drawing/2014/main" id="{2C415F3C-6E8C-1148-AEAE-01242D688917}"/>
              </a:ext>
            </a:extLst>
          </p:cNvPr>
          <p:cNvPicPr>
            <a:picLocks noChangeAspect="1"/>
          </p:cNvPicPr>
          <p:nvPr/>
        </p:nvPicPr>
        <p:blipFill rotWithShape="1">
          <a:blip r:embed="rId3"/>
          <a:srcRect t="39123" b="1099"/>
          <a:stretch/>
        </p:blipFill>
        <p:spPr>
          <a:xfrm>
            <a:off x="2295606" y="924554"/>
            <a:ext cx="7600788" cy="5469191"/>
          </a:xfrm>
          <a:prstGeom prst="rect">
            <a:avLst/>
          </a:prstGeom>
        </p:spPr>
      </p:pic>
      <p:pic>
        <p:nvPicPr>
          <p:cNvPr id="12" name="Picture 11">
            <a:extLst>
              <a:ext uri="{FF2B5EF4-FFF2-40B4-BE49-F238E27FC236}">
                <a16:creationId xmlns:a16="http://schemas.microsoft.com/office/drawing/2014/main" id="{97BC2957-1D6F-5646-BA5E-F00716391C80}"/>
              </a:ext>
            </a:extLst>
          </p:cNvPr>
          <p:cNvPicPr>
            <a:picLocks noChangeAspect="1"/>
          </p:cNvPicPr>
          <p:nvPr/>
        </p:nvPicPr>
        <p:blipFill rotWithShape="1">
          <a:blip r:embed="rId3"/>
          <a:srcRect t="220" r="88994" b="92769"/>
          <a:stretch/>
        </p:blipFill>
        <p:spPr>
          <a:xfrm>
            <a:off x="393354" y="371706"/>
            <a:ext cx="816347" cy="625971"/>
          </a:xfrm>
          <a:prstGeom prst="rect">
            <a:avLst/>
          </a:prstGeom>
        </p:spPr>
      </p:pic>
      <p:pic>
        <p:nvPicPr>
          <p:cNvPr id="8" name="Picture 7" descr="A picture containing outdoor, drawing&#10;&#10;Description automatically generated">
            <a:extLst>
              <a:ext uri="{FF2B5EF4-FFF2-40B4-BE49-F238E27FC236}">
                <a16:creationId xmlns:a16="http://schemas.microsoft.com/office/drawing/2014/main" id="{5CD0C17B-EC96-CA4E-A675-70BC4D149C4A}"/>
              </a:ext>
            </a:extLst>
          </p:cNvPr>
          <p:cNvPicPr>
            <a:picLocks noChangeAspect="1"/>
          </p:cNvPicPr>
          <p:nvPr/>
        </p:nvPicPr>
        <p:blipFill>
          <a:blip r:embed="rId4"/>
          <a:stretch>
            <a:fillRect/>
          </a:stretch>
        </p:blipFill>
        <p:spPr>
          <a:xfrm>
            <a:off x="137491" y="6151562"/>
            <a:ext cx="1734550" cy="369395"/>
          </a:xfrm>
          <a:prstGeom prst="rect">
            <a:avLst/>
          </a:prstGeom>
        </p:spPr>
      </p:pic>
      <p:pic>
        <p:nvPicPr>
          <p:cNvPr id="9" name="Picture 8">
            <a:extLst>
              <a:ext uri="{FF2B5EF4-FFF2-40B4-BE49-F238E27FC236}">
                <a16:creationId xmlns:a16="http://schemas.microsoft.com/office/drawing/2014/main" id="{A0DE51AD-738F-9143-B396-0FAA02E296E9}"/>
              </a:ext>
            </a:extLst>
          </p:cNvPr>
          <p:cNvPicPr>
            <a:picLocks noChangeAspect="1"/>
          </p:cNvPicPr>
          <p:nvPr/>
        </p:nvPicPr>
        <p:blipFill rotWithShape="1">
          <a:blip r:embed="rId5">
            <a:extLst>
              <a:ext uri="{28A0092B-C50C-407E-A947-70E740481C1C}">
                <a14:useLocalDpi xmlns:a14="http://schemas.microsoft.com/office/drawing/2010/main" val="0"/>
              </a:ext>
            </a:extLst>
          </a:blip>
          <a:srcRect t="31188" b="46619"/>
          <a:stretch/>
        </p:blipFill>
        <p:spPr>
          <a:xfrm>
            <a:off x="0" y="6569764"/>
            <a:ext cx="12192000" cy="288235"/>
          </a:xfrm>
          <a:prstGeom prst="rect">
            <a:avLst/>
          </a:prstGeom>
        </p:spPr>
      </p:pic>
      <p:sp>
        <p:nvSpPr>
          <p:cNvPr id="11" name="Rectangle 10">
            <a:extLst>
              <a:ext uri="{FF2B5EF4-FFF2-40B4-BE49-F238E27FC236}">
                <a16:creationId xmlns:a16="http://schemas.microsoft.com/office/drawing/2014/main" id="{21D57995-50DF-3047-B397-D570ADCF3E88}"/>
              </a:ext>
            </a:extLst>
          </p:cNvPr>
          <p:cNvSpPr/>
          <p:nvPr/>
        </p:nvSpPr>
        <p:spPr>
          <a:xfrm>
            <a:off x="-126125" y="0"/>
            <a:ext cx="12423227" cy="6957848"/>
          </a:xfrm>
          <a:prstGeom prst="rect">
            <a:avLst/>
          </a:prstGeom>
          <a:solidFill>
            <a:srgbClr val="FFFFFF">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AA5C204D-9DA7-7743-B3DF-59427BFA76D1}"/>
              </a:ext>
            </a:extLst>
          </p:cNvPr>
          <p:cNvSpPr txBox="1"/>
          <p:nvPr/>
        </p:nvSpPr>
        <p:spPr>
          <a:xfrm>
            <a:off x="888998" y="2181145"/>
            <a:ext cx="10414000" cy="1938992"/>
          </a:xfrm>
          <a:prstGeom prst="rect">
            <a:avLst/>
          </a:prstGeom>
          <a:noFill/>
        </p:spPr>
        <p:txBody>
          <a:bodyPr wrap="square" rtlCol="0">
            <a:spAutoFit/>
          </a:bodyPr>
          <a:lstStyle/>
          <a:p>
            <a:r>
              <a:rPr lang="en-US" sz="4000" b="1" dirty="0">
                <a:solidFill>
                  <a:srgbClr val="D44527"/>
                </a:solidFill>
                <a:latin typeface="Avenir Next" panose="020B0503020202020204" pitchFamily="34" charset="0"/>
                <a:ea typeface="Times New Roman" panose="02020603050405020304" pitchFamily="18" charset="0"/>
                <a:cs typeface="Calibri" panose="020F0502020204030204" pitchFamily="34" charset="0"/>
              </a:rPr>
              <a:t>What are your experiences over the past 15 months in your regions, organizations and agencies?</a:t>
            </a:r>
            <a:endParaRPr lang="en-US" sz="4000" b="1" dirty="0">
              <a:solidFill>
                <a:srgbClr val="D44527"/>
              </a:solidFill>
              <a:latin typeface="Avenir Next" panose="020B0503020202020204" pitchFamily="34" charset="0"/>
            </a:endParaRPr>
          </a:p>
        </p:txBody>
      </p:sp>
      <p:pic>
        <p:nvPicPr>
          <p:cNvPr id="14" name="Picture 13" descr="A picture containing outdoor, drawing&#10;&#10;Description automatically generated">
            <a:extLst>
              <a:ext uri="{FF2B5EF4-FFF2-40B4-BE49-F238E27FC236}">
                <a16:creationId xmlns:a16="http://schemas.microsoft.com/office/drawing/2014/main" id="{C1219D62-9FDF-DF45-B747-2B9C52132E81}"/>
              </a:ext>
            </a:extLst>
          </p:cNvPr>
          <p:cNvPicPr>
            <a:picLocks noChangeAspect="1"/>
          </p:cNvPicPr>
          <p:nvPr/>
        </p:nvPicPr>
        <p:blipFill>
          <a:blip r:embed="rId4"/>
          <a:stretch>
            <a:fillRect/>
          </a:stretch>
        </p:blipFill>
        <p:spPr>
          <a:xfrm>
            <a:off x="137491" y="6138932"/>
            <a:ext cx="1734550" cy="369395"/>
          </a:xfrm>
          <a:prstGeom prst="rect">
            <a:avLst/>
          </a:prstGeom>
        </p:spPr>
      </p:pic>
    </p:spTree>
    <p:extLst>
      <p:ext uri="{BB962C8B-B14F-4D97-AF65-F5344CB8AC3E}">
        <p14:creationId xmlns:p14="http://schemas.microsoft.com/office/powerpoint/2010/main" val="405735995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A30626-271F-CB40-BAB0-E258BA636E01}"/>
              </a:ext>
            </a:extLst>
          </p:cNvPr>
          <p:cNvSpPr>
            <a:spLocks noGrp="1"/>
          </p:cNvSpPr>
          <p:nvPr>
            <p:ph type="title"/>
          </p:nvPr>
        </p:nvSpPr>
        <p:spPr>
          <a:xfrm>
            <a:off x="393355" y="12630"/>
            <a:ext cx="10515600" cy="1325563"/>
          </a:xfrm>
        </p:spPr>
        <p:txBody>
          <a:bodyPr>
            <a:normAutofit/>
          </a:bodyPr>
          <a:lstStyle/>
          <a:p>
            <a:r>
              <a:rPr lang="en-US" sz="3600" b="1" dirty="0">
                <a:solidFill>
                  <a:srgbClr val="0B2C53"/>
                </a:solidFill>
                <a:latin typeface="Avenir Next" panose="020B0503020202020204" pitchFamily="34" charset="0"/>
                <a:ea typeface="Verdana" panose="020B0604030504040204" pitchFamily="34" charset="0"/>
                <a:cs typeface="Verdana" panose="020B0604030504040204" pitchFamily="34" charset="0"/>
              </a:rPr>
              <a:t>COLORADO’S POST-COVID ECONOMY</a:t>
            </a:r>
          </a:p>
        </p:txBody>
      </p:sp>
      <p:pic>
        <p:nvPicPr>
          <p:cNvPr id="5" name="Picture 4">
            <a:extLst>
              <a:ext uri="{FF2B5EF4-FFF2-40B4-BE49-F238E27FC236}">
                <a16:creationId xmlns:a16="http://schemas.microsoft.com/office/drawing/2014/main" id="{CBC03541-7F76-F84D-B900-6A06BCB0762B}"/>
              </a:ext>
            </a:extLst>
          </p:cNvPr>
          <p:cNvPicPr>
            <a:picLocks noChangeAspect="1"/>
          </p:cNvPicPr>
          <p:nvPr/>
        </p:nvPicPr>
        <p:blipFill rotWithShape="1">
          <a:blip r:embed="rId3">
            <a:extLst>
              <a:ext uri="{28A0092B-C50C-407E-A947-70E740481C1C}">
                <a14:useLocalDpi xmlns:a14="http://schemas.microsoft.com/office/drawing/2010/main" val="0"/>
              </a:ext>
            </a:extLst>
          </a:blip>
          <a:srcRect t="31188" b="46619"/>
          <a:stretch/>
        </p:blipFill>
        <p:spPr>
          <a:xfrm>
            <a:off x="0" y="6569764"/>
            <a:ext cx="12192000" cy="288235"/>
          </a:xfrm>
          <a:prstGeom prst="rect">
            <a:avLst/>
          </a:prstGeom>
        </p:spPr>
      </p:pic>
      <p:pic>
        <p:nvPicPr>
          <p:cNvPr id="9" name="Picture 8" descr="A picture containing outdoor, drawing&#10;&#10;Description automatically generated">
            <a:extLst>
              <a:ext uri="{FF2B5EF4-FFF2-40B4-BE49-F238E27FC236}">
                <a16:creationId xmlns:a16="http://schemas.microsoft.com/office/drawing/2014/main" id="{AD6FD2E4-0DFE-324C-8EF7-39452E2CC8C7}"/>
              </a:ext>
            </a:extLst>
          </p:cNvPr>
          <p:cNvPicPr>
            <a:picLocks noChangeAspect="1"/>
          </p:cNvPicPr>
          <p:nvPr/>
        </p:nvPicPr>
        <p:blipFill>
          <a:blip r:embed="rId4"/>
          <a:stretch>
            <a:fillRect/>
          </a:stretch>
        </p:blipFill>
        <p:spPr>
          <a:xfrm>
            <a:off x="137491" y="6151562"/>
            <a:ext cx="1734550" cy="369395"/>
          </a:xfrm>
          <a:prstGeom prst="rect">
            <a:avLst/>
          </a:prstGeom>
        </p:spPr>
      </p:pic>
      <p:sp>
        <p:nvSpPr>
          <p:cNvPr id="7" name="Rectangle 6">
            <a:extLst>
              <a:ext uri="{FF2B5EF4-FFF2-40B4-BE49-F238E27FC236}">
                <a16:creationId xmlns:a16="http://schemas.microsoft.com/office/drawing/2014/main" id="{65FDC1C5-85E8-A446-BDA3-A39CF816C9B2}"/>
              </a:ext>
            </a:extLst>
          </p:cNvPr>
          <p:cNvSpPr/>
          <p:nvPr/>
        </p:nvSpPr>
        <p:spPr>
          <a:xfrm>
            <a:off x="393355" y="869253"/>
            <a:ext cx="7287508" cy="369332"/>
          </a:xfrm>
          <a:prstGeom prst="rect">
            <a:avLst/>
          </a:prstGeom>
        </p:spPr>
        <p:txBody>
          <a:bodyPr wrap="none">
            <a:spAutoFit/>
          </a:bodyPr>
          <a:lstStyle/>
          <a:p>
            <a:pPr>
              <a:lnSpc>
                <a:spcPct val="100000"/>
              </a:lnSpc>
              <a:buSzPct val="75000"/>
            </a:pPr>
            <a:r>
              <a:rPr lang="en-US" b="1" dirty="0">
                <a:solidFill>
                  <a:srgbClr val="D44527"/>
                </a:solidFill>
                <a:latin typeface="Avenir Next Demi Bold" panose="020B0503020202020204" pitchFamily="34" charset="0"/>
                <a:ea typeface="Verdana" panose="020B0604030504040204" pitchFamily="34" charset="0"/>
                <a:cs typeface="Verdana" panose="020B0604030504040204" pitchFamily="34" charset="0"/>
              </a:rPr>
              <a:t>Occupational Employment Growth Projections: Colorado, 2019-29</a:t>
            </a:r>
          </a:p>
        </p:txBody>
      </p:sp>
      <p:sp>
        <p:nvSpPr>
          <p:cNvPr id="12" name="Rectangle 11">
            <a:extLst>
              <a:ext uri="{FF2B5EF4-FFF2-40B4-BE49-F238E27FC236}">
                <a16:creationId xmlns:a16="http://schemas.microsoft.com/office/drawing/2014/main" id="{8297A4FD-A115-CC43-9FFD-3FC4C3B021B0}"/>
              </a:ext>
            </a:extLst>
          </p:cNvPr>
          <p:cNvSpPr/>
          <p:nvPr/>
        </p:nvSpPr>
        <p:spPr>
          <a:xfrm>
            <a:off x="9869913" y="6148404"/>
            <a:ext cx="1928733" cy="230832"/>
          </a:xfrm>
          <a:prstGeom prst="rect">
            <a:avLst/>
          </a:prstGeom>
        </p:spPr>
        <p:txBody>
          <a:bodyPr wrap="none">
            <a:spAutoFit/>
          </a:bodyPr>
          <a:lstStyle/>
          <a:p>
            <a:pPr algn="r">
              <a:lnSpc>
                <a:spcPct val="100000"/>
              </a:lnSpc>
              <a:buSzPct val="75000"/>
            </a:pPr>
            <a:r>
              <a:rPr lang="en-US" sz="900" i="1" dirty="0">
                <a:solidFill>
                  <a:srgbClr val="0B2C53"/>
                </a:solidFill>
                <a:latin typeface="Avenir Next" panose="020B0503020202020204" pitchFamily="34" charset="0"/>
                <a:ea typeface="Verdana" panose="020B0604030504040204" pitchFamily="34" charset="0"/>
                <a:cs typeface="Verdana" panose="020B0604030504040204" pitchFamily="34" charset="0"/>
              </a:rPr>
              <a:t>Source: Bureau of Labor Statistics</a:t>
            </a:r>
          </a:p>
        </p:txBody>
      </p:sp>
      <p:graphicFrame>
        <p:nvGraphicFramePr>
          <p:cNvPr id="14" name="Chart 13">
            <a:extLst>
              <a:ext uri="{FF2B5EF4-FFF2-40B4-BE49-F238E27FC236}">
                <a16:creationId xmlns:a16="http://schemas.microsoft.com/office/drawing/2014/main" id="{6E507948-19E7-FB47-96CF-B5935B9B2ADA}"/>
              </a:ext>
            </a:extLst>
          </p:cNvPr>
          <p:cNvGraphicFramePr>
            <a:graphicFrameLocks/>
          </p:cNvGraphicFramePr>
          <p:nvPr>
            <p:extLst>
              <p:ext uri="{D42A27DB-BD31-4B8C-83A1-F6EECF244321}">
                <p14:modId xmlns:p14="http://schemas.microsoft.com/office/powerpoint/2010/main" val="4234522961"/>
              </p:ext>
            </p:extLst>
          </p:nvPr>
        </p:nvGraphicFramePr>
        <p:xfrm>
          <a:off x="393353" y="1238585"/>
          <a:ext cx="11405291" cy="5012585"/>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329894220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BC03541-7F76-F84D-B900-6A06BCB0762B}"/>
              </a:ext>
            </a:extLst>
          </p:cNvPr>
          <p:cNvPicPr>
            <a:picLocks noChangeAspect="1"/>
          </p:cNvPicPr>
          <p:nvPr/>
        </p:nvPicPr>
        <p:blipFill rotWithShape="1">
          <a:blip r:embed="rId3">
            <a:extLst>
              <a:ext uri="{28A0092B-C50C-407E-A947-70E740481C1C}">
                <a14:useLocalDpi xmlns:a14="http://schemas.microsoft.com/office/drawing/2010/main" val="0"/>
              </a:ext>
            </a:extLst>
          </a:blip>
          <a:srcRect t="31188" b="46619"/>
          <a:stretch/>
        </p:blipFill>
        <p:spPr>
          <a:xfrm>
            <a:off x="0" y="6569764"/>
            <a:ext cx="12192000" cy="288235"/>
          </a:xfrm>
          <a:prstGeom prst="rect">
            <a:avLst/>
          </a:prstGeom>
        </p:spPr>
      </p:pic>
      <p:sp>
        <p:nvSpPr>
          <p:cNvPr id="10" name="Title 1">
            <a:extLst>
              <a:ext uri="{FF2B5EF4-FFF2-40B4-BE49-F238E27FC236}">
                <a16:creationId xmlns:a16="http://schemas.microsoft.com/office/drawing/2014/main" id="{29E60341-1222-9840-9057-1060D685AF29}"/>
              </a:ext>
            </a:extLst>
          </p:cNvPr>
          <p:cNvSpPr txBox="1">
            <a:spLocks/>
          </p:cNvSpPr>
          <p:nvPr/>
        </p:nvSpPr>
        <p:spPr>
          <a:xfrm>
            <a:off x="393355" y="12630"/>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b="1" dirty="0">
                <a:solidFill>
                  <a:srgbClr val="0B2C53"/>
                </a:solidFill>
                <a:latin typeface="Avenir Next" panose="020B0503020202020204" pitchFamily="34" charset="0"/>
                <a:ea typeface="Verdana" panose="020B0604030504040204" pitchFamily="34" charset="0"/>
                <a:cs typeface="Verdana" panose="020B0604030504040204" pitchFamily="34" charset="0"/>
              </a:rPr>
              <a:t>OPPORTUNITIES OF INTEREST</a:t>
            </a:r>
          </a:p>
        </p:txBody>
      </p:sp>
      <p:sp>
        <p:nvSpPr>
          <p:cNvPr id="13" name="Content Placeholder 3">
            <a:extLst>
              <a:ext uri="{FF2B5EF4-FFF2-40B4-BE49-F238E27FC236}">
                <a16:creationId xmlns:a16="http://schemas.microsoft.com/office/drawing/2014/main" id="{7118E34D-1D8E-8B4F-A579-9C85256C92BD}"/>
              </a:ext>
            </a:extLst>
          </p:cNvPr>
          <p:cNvSpPr>
            <a:spLocks noGrp="1"/>
          </p:cNvSpPr>
          <p:nvPr>
            <p:ph idx="1"/>
          </p:nvPr>
        </p:nvSpPr>
        <p:spPr>
          <a:xfrm>
            <a:off x="393355" y="977830"/>
            <a:ext cx="11382634" cy="4853461"/>
          </a:xfrm>
        </p:spPr>
        <p:txBody>
          <a:bodyPr>
            <a:normAutofit fontScale="92500" lnSpcReduction="20000"/>
          </a:bodyPr>
          <a:lstStyle/>
          <a:p>
            <a:pPr>
              <a:lnSpc>
                <a:spcPct val="100000"/>
              </a:lnSpc>
              <a:buSzPct val="75000"/>
              <a:buFont typeface="Wingdings" pitchFamily="2" charset="2"/>
              <a:buChar char="§"/>
            </a:pPr>
            <a:r>
              <a:rPr lang="en-US" b="1" dirty="0">
                <a:solidFill>
                  <a:srgbClr val="D44527"/>
                </a:solidFill>
                <a:latin typeface="Avenir Next Demi Bold" panose="020B0503020202020204" pitchFamily="34" charset="0"/>
                <a:ea typeface="Verdana" panose="020B0604030504040204" pitchFamily="34" charset="0"/>
                <a:cs typeface="Verdana" panose="020B0604030504040204" pitchFamily="34" charset="0"/>
              </a:rPr>
              <a:t>Expanding Broadband across Colorado will create new jobs for installing and related positions (</a:t>
            </a:r>
            <a:r>
              <a:rPr lang="en-US" b="1" i="1" dirty="0">
                <a:solidFill>
                  <a:srgbClr val="D44527"/>
                </a:solidFill>
                <a:latin typeface="Avenir Next Demi Bold" panose="020B0503020202020204" pitchFamily="34" charset="0"/>
                <a:ea typeface="Verdana" panose="020B0604030504040204" pitchFamily="34" charset="0"/>
                <a:cs typeface="Verdana" panose="020B0604030504040204" pitchFamily="34" charset="0"/>
              </a:rPr>
              <a:t>Office of the Future of Work, CDLE</a:t>
            </a:r>
            <a:r>
              <a:rPr lang="en-US" b="1" dirty="0">
                <a:solidFill>
                  <a:srgbClr val="D44527"/>
                </a:solidFill>
                <a:latin typeface="Avenir Next Demi Bold" panose="020B0503020202020204" pitchFamily="34" charset="0"/>
                <a:ea typeface="Verdana" panose="020B0604030504040204" pitchFamily="34" charset="0"/>
                <a:cs typeface="Verdana" panose="020B0604030504040204" pitchFamily="34" charset="0"/>
              </a:rPr>
              <a:t>)</a:t>
            </a:r>
            <a:endParaRPr lang="en-US" b="1" i="1" dirty="0">
              <a:solidFill>
                <a:srgbClr val="D44527"/>
              </a:solidFill>
              <a:latin typeface="Avenir Next Demi Bold" panose="020B0503020202020204" pitchFamily="34" charset="0"/>
              <a:ea typeface="Verdana" panose="020B0604030504040204" pitchFamily="34" charset="0"/>
              <a:cs typeface="Verdana" panose="020B0604030504040204" pitchFamily="34" charset="0"/>
            </a:endParaRPr>
          </a:p>
          <a:p>
            <a:pPr>
              <a:lnSpc>
                <a:spcPct val="100000"/>
              </a:lnSpc>
              <a:buSzPct val="75000"/>
              <a:buFont typeface="Wingdings" pitchFamily="2" charset="2"/>
              <a:buChar char="§"/>
            </a:pPr>
            <a:r>
              <a:rPr lang="en-US" b="1" dirty="0">
                <a:solidFill>
                  <a:srgbClr val="D44527"/>
                </a:solidFill>
                <a:latin typeface="Avenir Next Demi Bold" panose="020B0503020202020204" pitchFamily="34" charset="0"/>
                <a:ea typeface="Verdana" panose="020B0604030504040204" pitchFamily="34" charset="0"/>
                <a:cs typeface="Verdana" panose="020B0604030504040204" pitchFamily="34" charset="0"/>
              </a:rPr>
              <a:t>Increased types of apprenticeships will create different career pathways in new sectors, including public service (</a:t>
            </a:r>
            <a:r>
              <a:rPr lang="en-US" b="1" i="1" dirty="0">
                <a:solidFill>
                  <a:srgbClr val="D44527"/>
                </a:solidFill>
                <a:latin typeface="Avenir Next Demi Bold" panose="020B0503020202020204" pitchFamily="34" charset="0"/>
                <a:ea typeface="Verdana" panose="020B0604030504040204" pitchFamily="34" charset="0"/>
                <a:cs typeface="Verdana" panose="020B0604030504040204" pitchFamily="34" charset="0"/>
              </a:rPr>
              <a:t>Discussion with staff at CDLE</a:t>
            </a:r>
            <a:r>
              <a:rPr lang="en-US" b="1" dirty="0">
                <a:solidFill>
                  <a:srgbClr val="D44527"/>
                </a:solidFill>
                <a:latin typeface="Avenir Next Demi Bold" panose="020B0503020202020204" pitchFamily="34" charset="0"/>
                <a:ea typeface="Verdana" panose="020B0604030504040204" pitchFamily="34" charset="0"/>
                <a:cs typeface="Verdana" panose="020B0604030504040204" pitchFamily="34" charset="0"/>
              </a:rPr>
              <a:t>)</a:t>
            </a:r>
            <a:endParaRPr lang="en-US" b="1" i="1" dirty="0">
              <a:solidFill>
                <a:srgbClr val="D44527"/>
              </a:solidFill>
              <a:latin typeface="Avenir Next Demi Bold" panose="020B0503020202020204" pitchFamily="34" charset="0"/>
              <a:ea typeface="Verdana" panose="020B0604030504040204" pitchFamily="34" charset="0"/>
              <a:cs typeface="Verdana" panose="020B0604030504040204" pitchFamily="34" charset="0"/>
            </a:endParaRPr>
          </a:p>
          <a:p>
            <a:pPr>
              <a:lnSpc>
                <a:spcPct val="100000"/>
              </a:lnSpc>
              <a:buSzPct val="75000"/>
              <a:buFont typeface="Wingdings" pitchFamily="2" charset="2"/>
              <a:buChar char="§"/>
            </a:pPr>
            <a:r>
              <a:rPr lang="en-US" b="1" dirty="0">
                <a:solidFill>
                  <a:srgbClr val="D44527"/>
                </a:solidFill>
                <a:latin typeface="Avenir Next Demi Bold" panose="020B0503020202020204" pitchFamily="34" charset="0"/>
                <a:ea typeface="Verdana" panose="020B0604030504040204" pitchFamily="34" charset="0"/>
                <a:cs typeface="Verdana" panose="020B0604030504040204" pitchFamily="34" charset="0"/>
              </a:rPr>
              <a:t>Parents with children at home are increasingly wanting and pursuing jobs that can be performed from home, saving on child care and transportation expenses (</a:t>
            </a:r>
            <a:r>
              <a:rPr lang="en-US" b="1" i="1" dirty="0">
                <a:solidFill>
                  <a:srgbClr val="D44527"/>
                </a:solidFill>
                <a:latin typeface="Avenir Next Demi Bold" panose="020B0503020202020204" pitchFamily="34" charset="0"/>
                <a:ea typeface="Verdana" panose="020B0604030504040204" pitchFamily="34" charset="0"/>
                <a:cs typeface="Verdana" panose="020B0604030504040204" pitchFamily="34" charset="0"/>
              </a:rPr>
              <a:t>Interview with CWEE staff</a:t>
            </a:r>
            <a:r>
              <a:rPr lang="en-US" b="1" dirty="0">
                <a:solidFill>
                  <a:srgbClr val="D44527"/>
                </a:solidFill>
                <a:latin typeface="Avenir Next Demi Bold" panose="020B0503020202020204" pitchFamily="34" charset="0"/>
                <a:ea typeface="Verdana" panose="020B0604030504040204" pitchFamily="34" charset="0"/>
                <a:cs typeface="Verdana" panose="020B0604030504040204" pitchFamily="34" charset="0"/>
              </a:rPr>
              <a:t>)</a:t>
            </a:r>
          </a:p>
          <a:p>
            <a:pPr>
              <a:lnSpc>
                <a:spcPct val="100000"/>
              </a:lnSpc>
              <a:buSzPct val="75000"/>
              <a:buFont typeface="Wingdings" pitchFamily="2" charset="2"/>
              <a:buChar char="§"/>
            </a:pPr>
            <a:r>
              <a:rPr lang="en-US" b="1" dirty="0">
                <a:solidFill>
                  <a:srgbClr val="D44527"/>
                </a:solidFill>
                <a:latin typeface="Avenir Next Demi Bold" panose="020B0503020202020204" pitchFamily="34" charset="0"/>
                <a:ea typeface="Verdana" panose="020B0604030504040204" pitchFamily="34" charset="0"/>
                <a:cs typeface="Verdana" panose="020B0604030504040204" pitchFamily="34" charset="0"/>
              </a:rPr>
              <a:t>There are ongoing opportunities for health professionals in most regions across Colorado (</a:t>
            </a:r>
            <a:r>
              <a:rPr lang="en-US" b="1" i="1" dirty="0">
                <a:solidFill>
                  <a:srgbClr val="D44527"/>
                </a:solidFill>
                <a:latin typeface="Avenir Next Demi Bold" panose="020B0503020202020204" pitchFamily="34" charset="0"/>
                <a:ea typeface="Verdana" panose="020B0604030504040204" pitchFamily="34" charset="0"/>
                <a:cs typeface="Verdana" panose="020B0604030504040204" pitchFamily="34" charset="0"/>
              </a:rPr>
              <a:t>Interviews with Southeast and Rural Resort subregions</a:t>
            </a:r>
            <a:r>
              <a:rPr lang="en-US" b="1" dirty="0">
                <a:solidFill>
                  <a:srgbClr val="D44527"/>
                </a:solidFill>
                <a:latin typeface="Avenir Next Demi Bold" panose="020B0503020202020204" pitchFamily="34" charset="0"/>
                <a:ea typeface="Verdana" panose="020B0604030504040204" pitchFamily="34" charset="0"/>
                <a:cs typeface="Verdana" panose="020B0604030504040204" pitchFamily="34" charset="0"/>
              </a:rPr>
              <a:t>)</a:t>
            </a:r>
          </a:p>
          <a:p>
            <a:pPr>
              <a:lnSpc>
                <a:spcPct val="100000"/>
              </a:lnSpc>
              <a:buSzPct val="75000"/>
              <a:buFont typeface="Wingdings" pitchFamily="2" charset="2"/>
              <a:buChar char="§"/>
            </a:pPr>
            <a:r>
              <a:rPr lang="en-US" b="1" dirty="0">
                <a:solidFill>
                  <a:srgbClr val="D44527"/>
                </a:solidFill>
                <a:latin typeface="Avenir Next Demi Bold" panose="020B0503020202020204" pitchFamily="34" charset="0"/>
                <a:ea typeface="Verdana" panose="020B0604030504040204" pitchFamily="34" charset="0"/>
                <a:cs typeface="Verdana" panose="020B0604030504040204" pitchFamily="34" charset="0"/>
              </a:rPr>
              <a:t>Increasing opportunities for Coloradans with justice involvement in tech and construction industries (</a:t>
            </a:r>
            <a:r>
              <a:rPr lang="en-US" b="1" i="1" dirty="0">
                <a:solidFill>
                  <a:srgbClr val="D44527"/>
                </a:solidFill>
                <a:latin typeface="Avenir Next Demi Bold" panose="020B0503020202020204" pitchFamily="34" charset="0"/>
                <a:ea typeface="Verdana" panose="020B0604030504040204" pitchFamily="34" charset="0"/>
                <a:cs typeface="Verdana" panose="020B0604030504040204" pitchFamily="34" charset="0"/>
              </a:rPr>
              <a:t>Interviews with Justice Reskill and Community Works</a:t>
            </a:r>
            <a:r>
              <a:rPr lang="en-US" b="1" dirty="0">
                <a:solidFill>
                  <a:srgbClr val="D44527"/>
                </a:solidFill>
                <a:latin typeface="Avenir Next Demi Bold" panose="020B0503020202020204" pitchFamily="34" charset="0"/>
                <a:ea typeface="Verdana" panose="020B0604030504040204" pitchFamily="34" charset="0"/>
                <a:cs typeface="Verdana" panose="020B0604030504040204" pitchFamily="34" charset="0"/>
              </a:rPr>
              <a:t>)</a:t>
            </a:r>
          </a:p>
        </p:txBody>
      </p:sp>
      <p:pic>
        <p:nvPicPr>
          <p:cNvPr id="14" name="Picture 13" descr="A picture containing outdoor, drawing&#10;&#10;Description automatically generated">
            <a:extLst>
              <a:ext uri="{FF2B5EF4-FFF2-40B4-BE49-F238E27FC236}">
                <a16:creationId xmlns:a16="http://schemas.microsoft.com/office/drawing/2014/main" id="{27FABE4E-49FB-3D43-9EFA-AC858F702D3E}"/>
              </a:ext>
            </a:extLst>
          </p:cNvPr>
          <p:cNvPicPr>
            <a:picLocks noChangeAspect="1"/>
          </p:cNvPicPr>
          <p:nvPr/>
        </p:nvPicPr>
        <p:blipFill>
          <a:blip r:embed="rId4"/>
          <a:stretch>
            <a:fillRect/>
          </a:stretch>
        </p:blipFill>
        <p:spPr>
          <a:xfrm>
            <a:off x="137491" y="6151562"/>
            <a:ext cx="1734550" cy="369395"/>
          </a:xfrm>
          <a:prstGeom prst="rect">
            <a:avLst/>
          </a:prstGeom>
        </p:spPr>
      </p:pic>
    </p:spTree>
    <p:extLst>
      <p:ext uri="{BB962C8B-B14F-4D97-AF65-F5344CB8AC3E}">
        <p14:creationId xmlns:p14="http://schemas.microsoft.com/office/powerpoint/2010/main" val="182945552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BC03541-7F76-F84D-B900-6A06BCB0762B}"/>
              </a:ext>
            </a:extLst>
          </p:cNvPr>
          <p:cNvPicPr>
            <a:picLocks noChangeAspect="1"/>
          </p:cNvPicPr>
          <p:nvPr/>
        </p:nvPicPr>
        <p:blipFill rotWithShape="1">
          <a:blip r:embed="rId3">
            <a:extLst>
              <a:ext uri="{28A0092B-C50C-407E-A947-70E740481C1C}">
                <a14:useLocalDpi xmlns:a14="http://schemas.microsoft.com/office/drawing/2010/main" val="0"/>
              </a:ext>
            </a:extLst>
          </a:blip>
          <a:srcRect t="31188" b="46619"/>
          <a:stretch/>
        </p:blipFill>
        <p:spPr>
          <a:xfrm>
            <a:off x="0" y="6569764"/>
            <a:ext cx="12192000" cy="288235"/>
          </a:xfrm>
          <a:prstGeom prst="rect">
            <a:avLst/>
          </a:prstGeom>
        </p:spPr>
      </p:pic>
      <p:sp>
        <p:nvSpPr>
          <p:cNvPr id="10" name="Title 1">
            <a:extLst>
              <a:ext uri="{FF2B5EF4-FFF2-40B4-BE49-F238E27FC236}">
                <a16:creationId xmlns:a16="http://schemas.microsoft.com/office/drawing/2014/main" id="{29E60341-1222-9840-9057-1060D685AF29}"/>
              </a:ext>
            </a:extLst>
          </p:cNvPr>
          <p:cNvSpPr txBox="1">
            <a:spLocks/>
          </p:cNvSpPr>
          <p:nvPr/>
        </p:nvSpPr>
        <p:spPr>
          <a:xfrm>
            <a:off x="393355" y="12630"/>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b="1" dirty="0">
                <a:solidFill>
                  <a:srgbClr val="0B2C53"/>
                </a:solidFill>
                <a:latin typeface="Avenir Next" panose="020B0503020202020204" pitchFamily="34" charset="0"/>
                <a:ea typeface="Verdana" panose="020B0604030504040204" pitchFamily="34" charset="0"/>
                <a:cs typeface="Verdana" panose="020B0604030504040204" pitchFamily="34" charset="0"/>
              </a:rPr>
              <a:t>OPPORTUNITIES OF INTEREST</a:t>
            </a:r>
          </a:p>
        </p:txBody>
      </p:sp>
      <p:sp>
        <p:nvSpPr>
          <p:cNvPr id="13" name="Content Placeholder 3">
            <a:extLst>
              <a:ext uri="{FF2B5EF4-FFF2-40B4-BE49-F238E27FC236}">
                <a16:creationId xmlns:a16="http://schemas.microsoft.com/office/drawing/2014/main" id="{7118E34D-1D8E-8B4F-A579-9C85256C92BD}"/>
              </a:ext>
            </a:extLst>
          </p:cNvPr>
          <p:cNvSpPr>
            <a:spLocks noGrp="1"/>
          </p:cNvSpPr>
          <p:nvPr>
            <p:ph idx="1"/>
          </p:nvPr>
        </p:nvSpPr>
        <p:spPr>
          <a:xfrm>
            <a:off x="393355" y="977830"/>
            <a:ext cx="11382634" cy="4853461"/>
          </a:xfrm>
        </p:spPr>
        <p:txBody>
          <a:bodyPr>
            <a:normAutofit fontScale="92500" lnSpcReduction="20000"/>
          </a:bodyPr>
          <a:lstStyle/>
          <a:p>
            <a:pPr>
              <a:lnSpc>
                <a:spcPct val="100000"/>
              </a:lnSpc>
              <a:buSzPct val="75000"/>
              <a:buFont typeface="Wingdings" pitchFamily="2" charset="2"/>
              <a:buChar char="§"/>
            </a:pPr>
            <a:r>
              <a:rPr lang="en-US" b="1" dirty="0">
                <a:solidFill>
                  <a:srgbClr val="D44527"/>
                </a:solidFill>
                <a:latin typeface="Avenir Next Demi Bold" panose="020B0503020202020204" pitchFamily="34" charset="0"/>
                <a:ea typeface="Verdana" panose="020B0604030504040204" pitchFamily="34" charset="0"/>
                <a:cs typeface="Verdana" panose="020B0604030504040204" pitchFamily="34" charset="0"/>
              </a:rPr>
              <a:t>Expanding Broadband across Colorado will create new jobs for installing and related positions (</a:t>
            </a:r>
            <a:r>
              <a:rPr lang="en-US" b="1" i="1" dirty="0">
                <a:solidFill>
                  <a:srgbClr val="D44527"/>
                </a:solidFill>
                <a:latin typeface="Avenir Next Demi Bold" panose="020B0503020202020204" pitchFamily="34" charset="0"/>
                <a:ea typeface="Verdana" panose="020B0604030504040204" pitchFamily="34" charset="0"/>
                <a:cs typeface="Verdana" panose="020B0604030504040204" pitchFamily="34" charset="0"/>
              </a:rPr>
              <a:t>Office of the Future of Work, CDLE</a:t>
            </a:r>
            <a:r>
              <a:rPr lang="en-US" b="1" dirty="0">
                <a:solidFill>
                  <a:srgbClr val="D44527"/>
                </a:solidFill>
                <a:latin typeface="Avenir Next Demi Bold" panose="020B0503020202020204" pitchFamily="34" charset="0"/>
                <a:ea typeface="Verdana" panose="020B0604030504040204" pitchFamily="34" charset="0"/>
                <a:cs typeface="Verdana" panose="020B0604030504040204" pitchFamily="34" charset="0"/>
              </a:rPr>
              <a:t>)</a:t>
            </a:r>
            <a:endParaRPr lang="en-US" b="1" i="1" dirty="0">
              <a:solidFill>
                <a:srgbClr val="D44527"/>
              </a:solidFill>
              <a:latin typeface="Avenir Next Demi Bold" panose="020B0503020202020204" pitchFamily="34" charset="0"/>
              <a:ea typeface="Verdana" panose="020B0604030504040204" pitchFamily="34" charset="0"/>
              <a:cs typeface="Verdana" panose="020B0604030504040204" pitchFamily="34" charset="0"/>
            </a:endParaRPr>
          </a:p>
          <a:p>
            <a:pPr>
              <a:lnSpc>
                <a:spcPct val="100000"/>
              </a:lnSpc>
              <a:buSzPct val="75000"/>
              <a:buFont typeface="Wingdings" pitchFamily="2" charset="2"/>
              <a:buChar char="§"/>
            </a:pPr>
            <a:r>
              <a:rPr lang="en-US" b="1" dirty="0">
                <a:solidFill>
                  <a:srgbClr val="D44527"/>
                </a:solidFill>
                <a:latin typeface="Avenir Next Demi Bold" panose="020B0503020202020204" pitchFamily="34" charset="0"/>
                <a:ea typeface="Verdana" panose="020B0604030504040204" pitchFamily="34" charset="0"/>
                <a:cs typeface="Verdana" panose="020B0604030504040204" pitchFamily="34" charset="0"/>
              </a:rPr>
              <a:t>Increased types of apprenticeships will create different career pathways in new sectors, including public service (</a:t>
            </a:r>
            <a:r>
              <a:rPr lang="en-US" b="1" i="1" dirty="0">
                <a:solidFill>
                  <a:srgbClr val="D44527"/>
                </a:solidFill>
                <a:latin typeface="Avenir Next Demi Bold" panose="020B0503020202020204" pitchFamily="34" charset="0"/>
                <a:ea typeface="Verdana" panose="020B0604030504040204" pitchFamily="34" charset="0"/>
                <a:cs typeface="Verdana" panose="020B0604030504040204" pitchFamily="34" charset="0"/>
              </a:rPr>
              <a:t>Discussion with staff at CDLE</a:t>
            </a:r>
            <a:r>
              <a:rPr lang="en-US" b="1" dirty="0">
                <a:solidFill>
                  <a:srgbClr val="D44527"/>
                </a:solidFill>
                <a:latin typeface="Avenir Next Demi Bold" panose="020B0503020202020204" pitchFamily="34" charset="0"/>
                <a:ea typeface="Verdana" panose="020B0604030504040204" pitchFamily="34" charset="0"/>
                <a:cs typeface="Verdana" panose="020B0604030504040204" pitchFamily="34" charset="0"/>
              </a:rPr>
              <a:t>)</a:t>
            </a:r>
            <a:endParaRPr lang="en-US" b="1" i="1" dirty="0">
              <a:solidFill>
                <a:srgbClr val="D44527"/>
              </a:solidFill>
              <a:latin typeface="Avenir Next Demi Bold" panose="020B0503020202020204" pitchFamily="34" charset="0"/>
              <a:ea typeface="Verdana" panose="020B0604030504040204" pitchFamily="34" charset="0"/>
              <a:cs typeface="Verdana" panose="020B0604030504040204" pitchFamily="34" charset="0"/>
            </a:endParaRPr>
          </a:p>
          <a:p>
            <a:pPr>
              <a:lnSpc>
                <a:spcPct val="100000"/>
              </a:lnSpc>
              <a:buSzPct val="75000"/>
              <a:buFont typeface="Wingdings" pitchFamily="2" charset="2"/>
              <a:buChar char="§"/>
            </a:pPr>
            <a:r>
              <a:rPr lang="en-US" b="1" dirty="0">
                <a:solidFill>
                  <a:srgbClr val="D44527"/>
                </a:solidFill>
                <a:latin typeface="Avenir Next Demi Bold" panose="020B0503020202020204" pitchFamily="34" charset="0"/>
                <a:ea typeface="Verdana" panose="020B0604030504040204" pitchFamily="34" charset="0"/>
                <a:cs typeface="Verdana" panose="020B0604030504040204" pitchFamily="34" charset="0"/>
              </a:rPr>
              <a:t>Parents with children at home are increasingly wanting and pursuing jobs that can be performed from home, saving on child care and transportation expenses (</a:t>
            </a:r>
            <a:r>
              <a:rPr lang="en-US" b="1" i="1" dirty="0">
                <a:solidFill>
                  <a:srgbClr val="D44527"/>
                </a:solidFill>
                <a:latin typeface="Avenir Next Demi Bold" panose="020B0503020202020204" pitchFamily="34" charset="0"/>
                <a:ea typeface="Verdana" panose="020B0604030504040204" pitchFamily="34" charset="0"/>
                <a:cs typeface="Verdana" panose="020B0604030504040204" pitchFamily="34" charset="0"/>
              </a:rPr>
              <a:t>Interview with CWEE staff</a:t>
            </a:r>
            <a:r>
              <a:rPr lang="en-US" b="1" dirty="0">
                <a:solidFill>
                  <a:srgbClr val="D44527"/>
                </a:solidFill>
                <a:latin typeface="Avenir Next Demi Bold" panose="020B0503020202020204" pitchFamily="34" charset="0"/>
                <a:ea typeface="Verdana" panose="020B0604030504040204" pitchFamily="34" charset="0"/>
                <a:cs typeface="Verdana" panose="020B0604030504040204" pitchFamily="34" charset="0"/>
              </a:rPr>
              <a:t>)</a:t>
            </a:r>
          </a:p>
          <a:p>
            <a:pPr>
              <a:lnSpc>
                <a:spcPct val="100000"/>
              </a:lnSpc>
              <a:buSzPct val="75000"/>
              <a:buFont typeface="Wingdings" pitchFamily="2" charset="2"/>
              <a:buChar char="§"/>
            </a:pPr>
            <a:r>
              <a:rPr lang="en-US" b="1" dirty="0">
                <a:solidFill>
                  <a:srgbClr val="D44527"/>
                </a:solidFill>
                <a:latin typeface="Avenir Next Demi Bold" panose="020B0503020202020204" pitchFamily="34" charset="0"/>
                <a:ea typeface="Verdana" panose="020B0604030504040204" pitchFamily="34" charset="0"/>
                <a:cs typeface="Verdana" panose="020B0604030504040204" pitchFamily="34" charset="0"/>
              </a:rPr>
              <a:t>There are ongoing opportunities for health professionals in most regions across Colorado (</a:t>
            </a:r>
            <a:r>
              <a:rPr lang="en-US" b="1" i="1" dirty="0">
                <a:solidFill>
                  <a:srgbClr val="D44527"/>
                </a:solidFill>
                <a:latin typeface="Avenir Next Demi Bold" panose="020B0503020202020204" pitchFamily="34" charset="0"/>
                <a:ea typeface="Verdana" panose="020B0604030504040204" pitchFamily="34" charset="0"/>
                <a:cs typeface="Verdana" panose="020B0604030504040204" pitchFamily="34" charset="0"/>
              </a:rPr>
              <a:t>Interviews with Southeast and Rural Resort subregions</a:t>
            </a:r>
            <a:r>
              <a:rPr lang="en-US" b="1" dirty="0">
                <a:solidFill>
                  <a:srgbClr val="D44527"/>
                </a:solidFill>
                <a:latin typeface="Avenir Next Demi Bold" panose="020B0503020202020204" pitchFamily="34" charset="0"/>
                <a:ea typeface="Verdana" panose="020B0604030504040204" pitchFamily="34" charset="0"/>
                <a:cs typeface="Verdana" panose="020B0604030504040204" pitchFamily="34" charset="0"/>
              </a:rPr>
              <a:t>)</a:t>
            </a:r>
          </a:p>
          <a:p>
            <a:pPr>
              <a:lnSpc>
                <a:spcPct val="100000"/>
              </a:lnSpc>
              <a:buSzPct val="75000"/>
              <a:buFont typeface="Wingdings" pitchFamily="2" charset="2"/>
              <a:buChar char="§"/>
            </a:pPr>
            <a:r>
              <a:rPr lang="en-US" b="1" dirty="0">
                <a:solidFill>
                  <a:srgbClr val="D44527"/>
                </a:solidFill>
                <a:latin typeface="Avenir Next Demi Bold" panose="020B0503020202020204" pitchFamily="34" charset="0"/>
                <a:ea typeface="Verdana" panose="020B0604030504040204" pitchFamily="34" charset="0"/>
                <a:cs typeface="Verdana" panose="020B0604030504040204" pitchFamily="34" charset="0"/>
              </a:rPr>
              <a:t>Increasing opportunities for Coloradans with justice involvement in tech and construction industries (</a:t>
            </a:r>
            <a:r>
              <a:rPr lang="en-US" b="1" i="1" dirty="0">
                <a:solidFill>
                  <a:srgbClr val="D44527"/>
                </a:solidFill>
                <a:latin typeface="Avenir Next Demi Bold" panose="020B0503020202020204" pitchFamily="34" charset="0"/>
                <a:ea typeface="Verdana" panose="020B0604030504040204" pitchFamily="34" charset="0"/>
                <a:cs typeface="Verdana" panose="020B0604030504040204" pitchFamily="34" charset="0"/>
              </a:rPr>
              <a:t>Interviews with Justice Reskill and Community Works</a:t>
            </a:r>
            <a:r>
              <a:rPr lang="en-US" b="1" dirty="0">
                <a:solidFill>
                  <a:srgbClr val="D44527"/>
                </a:solidFill>
                <a:latin typeface="Avenir Next Demi Bold" panose="020B0503020202020204" pitchFamily="34" charset="0"/>
                <a:ea typeface="Verdana" panose="020B0604030504040204" pitchFamily="34" charset="0"/>
                <a:cs typeface="Verdana" panose="020B0604030504040204" pitchFamily="34" charset="0"/>
              </a:rPr>
              <a:t>)</a:t>
            </a:r>
          </a:p>
        </p:txBody>
      </p:sp>
      <p:pic>
        <p:nvPicPr>
          <p:cNvPr id="14" name="Picture 13" descr="A picture containing outdoor, drawing&#10;&#10;Description automatically generated">
            <a:extLst>
              <a:ext uri="{FF2B5EF4-FFF2-40B4-BE49-F238E27FC236}">
                <a16:creationId xmlns:a16="http://schemas.microsoft.com/office/drawing/2014/main" id="{27FABE4E-49FB-3D43-9EFA-AC858F702D3E}"/>
              </a:ext>
            </a:extLst>
          </p:cNvPr>
          <p:cNvPicPr>
            <a:picLocks noChangeAspect="1"/>
          </p:cNvPicPr>
          <p:nvPr/>
        </p:nvPicPr>
        <p:blipFill>
          <a:blip r:embed="rId4"/>
          <a:stretch>
            <a:fillRect/>
          </a:stretch>
        </p:blipFill>
        <p:spPr>
          <a:xfrm>
            <a:off x="137491" y="6151562"/>
            <a:ext cx="1734550" cy="369395"/>
          </a:xfrm>
          <a:prstGeom prst="rect">
            <a:avLst/>
          </a:prstGeom>
        </p:spPr>
      </p:pic>
      <p:sp>
        <p:nvSpPr>
          <p:cNvPr id="6" name="Rectangle 5">
            <a:extLst>
              <a:ext uri="{FF2B5EF4-FFF2-40B4-BE49-F238E27FC236}">
                <a16:creationId xmlns:a16="http://schemas.microsoft.com/office/drawing/2014/main" id="{A757DE22-F1C1-EC43-9A52-2C490384BE28}"/>
              </a:ext>
            </a:extLst>
          </p:cNvPr>
          <p:cNvSpPr/>
          <p:nvPr/>
        </p:nvSpPr>
        <p:spPr>
          <a:xfrm>
            <a:off x="0" y="12630"/>
            <a:ext cx="12192000" cy="6845370"/>
          </a:xfrm>
          <a:prstGeom prst="rect">
            <a:avLst/>
          </a:prstGeom>
          <a:solidFill>
            <a:srgbClr val="FFFFFF">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21929359-5B0C-C24D-B0EC-B36D711B1B04}"/>
              </a:ext>
            </a:extLst>
          </p:cNvPr>
          <p:cNvSpPr txBox="1"/>
          <p:nvPr/>
        </p:nvSpPr>
        <p:spPr>
          <a:xfrm>
            <a:off x="888998" y="1658464"/>
            <a:ext cx="10414000" cy="2900794"/>
          </a:xfrm>
          <a:prstGeom prst="rect">
            <a:avLst/>
          </a:prstGeom>
          <a:noFill/>
        </p:spPr>
        <p:txBody>
          <a:bodyPr wrap="square" rtlCol="0">
            <a:spAutoFit/>
          </a:bodyPr>
          <a:lstStyle/>
          <a:p>
            <a:pPr lvl="0">
              <a:lnSpc>
                <a:spcPct val="115000"/>
              </a:lnSpc>
              <a:tabLst>
                <a:tab pos="1162050" algn="l"/>
              </a:tabLst>
            </a:pPr>
            <a:r>
              <a:rPr lang="en-US" sz="4000" b="1" dirty="0">
                <a:solidFill>
                  <a:srgbClr val="D44527"/>
                </a:solidFill>
                <a:latin typeface="Avenir Next" panose="020B0503020202020204" pitchFamily="34" charset="0"/>
                <a:ea typeface="Times New Roman" panose="02020603050405020304" pitchFamily="18" charset="0"/>
                <a:cs typeface="Calibri" panose="020F0502020204030204" pitchFamily="34" charset="0"/>
              </a:rPr>
              <a:t>What are some examples of additional current activities and momentum? </a:t>
            </a:r>
          </a:p>
          <a:p>
            <a:pPr lvl="0">
              <a:lnSpc>
                <a:spcPct val="115000"/>
              </a:lnSpc>
              <a:tabLst>
                <a:tab pos="1162050" algn="l"/>
              </a:tabLst>
            </a:pPr>
            <a:endParaRPr lang="en-US" sz="4000" b="1" dirty="0">
              <a:solidFill>
                <a:srgbClr val="D44527"/>
              </a:solidFill>
              <a:latin typeface="Avenir Next" panose="020B0503020202020204" pitchFamily="34" charset="0"/>
              <a:ea typeface="Times New Roman" panose="02020603050405020304" pitchFamily="18" charset="0"/>
              <a:cs typeface="Calibri" panose="020F0502020204030204" pitchFamily="34" charset="0"/>
            </a:endParaRPr>
          </a:p>
          <a:p>
            <a:pPr lvl="0">
              <a:lnSpc>
                <a:spcPct val="115000"/>
              </a:lnSpc>
              <a:tabLst>
                <a:tab pos="1162050" algn="l"/>
              </a:tabLst>
            </a:pPr>
            <a:r>
              <a:rPr lang="en-US" sz="4000" b="1" dirty="0">
                <a:solidFill>
                  <a:srgbClr val="D44527"/>
                </a:solidFill>
                <a:latin typeface="Avenir Next" panose="020B0503020202020204" pitchFamily="34" charset="0"/>
                <a:ea typeface="Times New Roman" panose="02020603050405020304" pitchFamily="18" charset="0"/>
                <a:cs typeface="Calibri" panose="020F0502020204030204" pitchFamily="34" charset="0"/>
              </a:rPr>
              <a:t>Any new challenges?</a:t>
            </a:r>
          </a:p>
        </p:txBody>
      </p:sp>
      <p:pic>
        <p:nvPicPr>
          <p:cNvPr id="8" name="Picture 7" descr="A picture containing outdoor, drawing&#10;&#10;Description automatically generated">
            <a:extLst>
              <a:ext uri="{FF2B5EF4-FFF2-40B4-BE49-F238E27FC236}">
                <a16:creationId xmlns:a16="http://schemas.microsoft.com/office/drawing/2014/main" id="{95EDAF95-E03B-9E40-81D1-6BCD1B305C4D}"/>
              </a:ext>
            </a:extLst>
          </p:cNvPr>
          <p:cNvPicPr>
            <a:picLocks noChangeAspect="1"/>
          </p:cNvPicPr>
          <p:nvPr/>
        </p:nvPicPr>
        <p:blipFill>
          <a:blip r:embed="rId4"/>
          <a:stretch>
            <a:fillRect/>
          </a:stretch>
        </p:blipFill>
        <p:spPr>
          <a:xfrm>
            <a:off x="137491" y="6151562"/>
            <a:ext cx="1734550" cy="369395"/>
          </a:xfrm>
          <a:prstGeom prst="rect">
            <a:avLst/>
          </a:prstGeom>
        </p:spPr>
      </p:pic>
    </p:spTree>
    <p:extLst>
      <p:ext uri="{BB962C8B-B14F-4D97-AF65-F5344CB8AC3E}">
        <p14:creationId xmlns:p14="http://schemas.microsoft.com/office/powerpoint/2010/main" val="56135783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BC03541-7F76-F84D-B900-6A06BCB0762B}"/>
              </a:ext>
            </a:extLst>
          </p:cNvPr>
          <p:cNvPicPr>
            <a:picLocks noChangeAspect="1"/>
          </p:cNvPicPr>
          <p:nvPr/>
        </p:nvPicPr>
        <p:blipFill rotWithShape="1">
          <a:blip r:embed="rId3">
            <a:extLst>
              <a:ext uri="{28A0092B-C50C-407E-A947-70E740481C1C}">
                <a14:useLocalDpi xmlns:a14="http://schemas.microsoft.com/office/drawing/2010/main" val="0"/>
              </a:ext>
            </a:extLst>
          </a:blip>
          <a:srcRect t="31188" b="46619"/>
          <a:stretch/>
        </p:blipFill>
        <p:spPr>
          <a:xfrm>
            <a:off x="0" y="6569764"/>
            <a:ext cx="12192000" cy="288235"/>
          </a:xfrm>
          <a:prstGeom prst="rect">
            <a:avLst/>
          </a:prstGeom>
        </p:spPr>
      </p:pic>
      <p:sp>
        <p:nvSpPr>
          <p:cNvPr id="10" name="Title 1">
            <a:extLst>
              <a:ext uri="{FF2B5EF4-FFF2-40B4-BE49-F238E27FC236}">
                <a16:creationId xmlns:a16="http://schemas.microsoft.com/office/drawing/2014/main" id="{29E60341-1222-9840-9057-1060D685AF29}"/>
              </a:ext>
            </a:extLst>
          </p:cNvPr>
          <p:cNvSpPr txBox="1">
            <a:spLocks/>
          </p:cNvSpPr>
          <p:nvPr/>
        </p:nvSpPr>
        <p:spPr>
          <a:xfrm>
            <a:off x="393355" y="12630"/>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b="1" dirty="0">
                <a:solidFill>
                  <a:srgbClr val="0B2C53"/>
                </a:solidFill>
                <a:latin typeface="Avenir Next" panose="020B0503020202020204" pitchFamily="34" charset="0"/>
                <a:ea typeface="Verdana" panose="020B0604030504040204" pitchFamily="34" charset="0"/>
                <a:cs typeface="Verdana" panose="020B0604030504040204" pitchFamily="34" charset="0"/>
              </a:rPr>
              <a:t>PROMISING PRACTICES</a:t>
            </a:r>
          </a:p>
        </p:txBody>
      </p:sp>
      <p:sp>
        <p:nvSpPr>
          <p:cNvPr id="13" name="Content Placeholder 3">
            <a:extLst>
              <a:ext uri="{FF2B5EF4-FFF2-40B4-BE49-F238E27FC236}">
                <a16:creationId xmlns:a16="http://schemas.microsoft.com/office/drawing/2014/main" id="{7118E34D-1D8E-8B4F-A579-9C85256C92BD}"/>
              </a:ext>
            </a:extLst>
          </p:cNvPr>
          <p:cNvSpPr>
            <a:spLocks noGrp="1"/>
          </p:cNvSpPr>
          <p:nvPr>
            <p:ph idx="1"/>
          </p:nvPr>
        </p:nvSpPr>
        <p:spPr>
          <a:xfrm>
            <a:off x="393355" y="977830"/>
            <a:ext cx="11382634" cy="4853461"/>
          </a:xfrm>
        </p:spPr>
        <p:txBody>
          <a:bodyPr>
            <a:normAutofit/>
          </a:bodyPr>
          <a:lstStyle/>
          <a:p>
            <a:pPr>
              <a:lnSpc>
                <a:spcPct val="100000"/>
              </a:lnSpc>
              <a:buSzPct val="75000"/>
              <a:buFont typeface="Wingdings" pitchFamily="2" charset="2"/>
              <a:buChar char="§"/>
            </a:pPr>
            <a:r>
              <a:rPr lang="en-US" b="1" dirty="0">
                <a:solidFill>
                  <a:srgbClr val="D44527"/>
                </a:solidFill>
                <a:latin typeface="Avenir Next" panose="020B0503020202020204" pitchFamily="34" charset="0"/>
                <a:ea typeface="Verdana" panose="020B0604030504040204" pitchFamily="34" charset="0"/>
                <a:cs typeface="Verdana" panose="020B0604030504040204" pitchFamily="34" charset="0"/>
              </a:rPr>
              <a:t>State:</a:t>
            </a:r>
          </a:p>
          <a:p>
            <a:pPr lvl="1">
              <a:lnSpc>
                <a:spcPct val="100000"/>
              </a:lnSpc>
              <a:buSzPct val="75000"/>
              <a:buFont typeface="Wingdings" pitchFamily="2" charset="2"/>
              <a:buChar char="§"/>
            </a:pPr>
            <a:r>
              <a:rPr lang="en-US" b="1" dirty="0">
                <a:solidFill>
                  <a:srgbClr val="222F63"/>
                </a:solidFill>
                <a:latin typeface="Avenir Next Demi Bold" panose="020B0503020202020204" pitchFamily="34" charset="0"/>
                <a:ea typeface="Verdana" panose="020B0604030504040204" pitchFamily="34" charset="0"/>
                <a:cs typeface="Verdana" panose="020B0604030504040204" pitchFamily="34" charset="0"/>
              </a:rPr>
              <a:t>Create state Apprenticeship Office that can authorize diverse types of formal learning opportunities</a:t>
            </a:r>
          </a:p>
          <a:p>
            <a:pPr lvl="1">
              <a:lnSpc>
                <a:spcPct val="100000"/>
              </a:lnSpc>
              <a:buSzPct val="75000"/>
              <a:buFont typeface="Wingdings" pitchFamily="2" charset="2"/>
              <a:buChar char="§"/>
            </a:pPr>
            <a:r>
              <a:rPr lang="en-US" b="1" dirty="0">
                <a:solidFill>
                  <a:srgbClr val="222F63"/>
                </a:solidFill>
                <a:latin typeface="Avenir Next Demi Bold" panose="020B0503020202020204" pitchFamily="34" charset="0"/>
                <a:ea typeface="Verdana" panose="020B0604030504040204" pitchFamily="34" charset="0"/>
                <a:cs typeface="Verdana" panose="020B0604030504040204" pitchFamily="34" charset="0"/>
              </a:rPr>
              <a:t>Approach the issue of digital equity and inclusion as a statewide initiative</a:t>
            </a:r>
          </a:p>
          <a:p>
            <a:pPr lvl="1">
              <a:lnSpc>
                <a:spcPct val="100000"/>
              </a:lnSpc>
              <a:buSzPct val="75000"/>
              <a:buFont typeface="Wingdings" pitchFamily="2" charset="2"/>
              <a:buChar char="§"/>
            </a:pPr>
            <a:r>
              <a:rPr lang="en-US" b="1" dirty="0">
                <a:solidFill>
                  <a:srgbClr val="222F63"/>
                </a:solidFill>
                <a:latin typeface="Avenir Next Demi Bold" panose="020B0503020202020204" pitchFamily="34" charset="0"/>
                <a:ea typeface="Verdana" panose="020B0604030504040204" pitchFamily="34" charset="0"/>
                <a:cs typeface="Verdana" panose="020B0604030504040204" pitchFamily="34" charset="0"/>
              </a:rPr>
              <a:t>Create state-level funding positions to build capacity of small regions to procure public, private, and more flexible sources of funding</a:t>
            </a:r>
          </a:p>
          <a:p>
            <a:pPr>
              <a:lnSpc>
                <a:spcPct val="100000"/>
              </a:lnSpc>
              <a:buSzPct val="75000"/>
              <a:buFont typeface="Wingdings" pitchFamily="2" charset="2"/>
              <a:buChar char="§"/>
            </a:pPr>
            <a:r>
              <a:rPr lang="en-US" b="1" dirty="0">
                <a:solidFill>
                  <a:srgbClr val="D44527"/>
                </a:solidFill>
                <a:latin typeface="Avenir Next" panose="020B0503020202020204" pitchFamily="34" charset="0"/>
                <a:ea typeface="Verdana" panose="020B0604030504040204" pitchFamily="34" charset="0"/>
                <a:cs typeface="Verdana" panose="020B0604030504040204" pitchFamily="34" charset="0"/>
              </a:rPr>
              <a:t>Regional:</a:t>
            </a:r>
          </a:p>
          <a:p>
            <a:pPr lvl="1">
              <a:lnSpc>
                <a:spcPct val="100000"/>
              </a:lnSpc>
              <a:buSzPct val="75000"/>
              <a:buFont typeface="Wingdings" pitchFamily="2" charset="2"/>
              <a:buChar char="§"/>
            </a:pPr>
            <a:r>
              <a:rPr lang="en-US" b="1" dirty="0">
                <a:solidFill>
                  <a:srgbClr val="222F63"/>
                </a:solidFill>
                <a:latin typeface="Avenir Next Demi Bold" panose="020B0503020202020204" pitchFamily="34" charset="0"/>
                <a:ea typeface="Verdana" panose="020B0604030504040204" pitchFamily="34" charset="0"/>
                <a:cs typeface="Verdana" panose="020B0604030504040204" pitchFamily="34" charset="0"/>
              </a:rPr>
              <a:t>Incentivize counties across the state to create a Municipal Broadband System with fiber service for every home</a:t>
            </a:r>
          </a:p>
          <a:p>
            <a:pPr lvl="1">
              <a:lnSpc>
                <a:spcPct val="100000"/>
              </a:lnSpc>
              <a:buSzPct val="75000"/>
              <a:buFont typeface="Wingdings" pitchFamily="2" charset="2"/>
              <a:buChar char="§"/>
            </a:pPr>
            <a:r>
              <a:rPr lang="en-US" b="1" dirty="0">
                <a:solidFill>
                  <a:srgbClr val="222F63"/>
                </a:solidFill>
                <a:latin typeface="Avenir Next Demi Bold" panose="020B0503020202020204" pitchFamily="34" charset="0"/>
                <a:ea typeface="Verdana" panose="020B0604030504040204" pitchFamily="34" charset="0"/>
                <a:cs typeface="Verdana" panose="020B0604030504040204" pitchFamily="34" charset="0"/>
              </a:rPr>
              <a:t>Partner with Workforce Boards and Chambers of Commerce to create apprenticeships in different emerging business sectors</a:t>
            </a:r>
          </a:p>
        </p:txBody>
      </p:sp>
      <p:pic>
        <p:nvPicPr>
          <p:cNvPr id="14" name="Picture 13" descr="A picture containing outdoor, drawing&#10;&#10;Description automatically generated">
            <a:extLst>
              <a:ext uri="{FF2B5EF4-FFF2-40B4-BE49-F238E27FC236}">
                <a16:creationId xmlns:a16="http://schemas.microsoft.com/office/drawing/2014/main" id="{27FABE4E-49FB-3D43-9EFA-AC858F702D3E}"/>
              </a:ext>
            </a:extLst>
          </p:cNvPr>
          <p:cNvPicPr>
            <a:picLocks noChangeAspect="1"/>
          </p:cNvPicPr>
          <p:nvPr/>
        </p:nvPicPr>
        <p:blipFill>
          <a:blip r:embed="rId4"/>
          <a:stretch>
            <a:fillRect/>
          </a:stretch>
        </p:blipFill>
        <p:spPr>
          <a:xfrm>
            <a:off x="137491" y="6151562"/>
            <a:ext cx="1734550" cy="369395"/>
          </a:xfrm>
          <a:prstGeom prst="rect">
            <a:avLst/>
          </a:prstGeom>
        </p:spPr>
      </p:pic>
    </p:spTree>
    <p:extLst>
      <p:ext uri="{BB962C8B-B14F-4D97-AF65-F5344CB8AC3E}">
        <p14:creationId xmlns:p14="http://schemas.microsoft.com/office/powerpoint/2010/main" val="327818071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BC03541-7F76-F84D-B900-6A06BCB0762B}"/>
              </a:ext>
            </a:extLst>
          </p:cNvPr>
          <p:cNvPicPr>
            <a:picLocks noChangeAspect="1"/>
          </p:cNvPicPr>
          <p:nvPr/>
        </p:nvPicPr>
        <p:blipFill rotWithShape="1">
          <a:blip r:embed="rId3">
            <a:extLst>
              <a:ext uri="{28A0092B-C50C-407E-A947-70E740481C1C}">
                <a14:useLocalDpi xmlns:a14="http://schemas.microsoft.com/office/drawing/2010/main" val="0"/>
              </a:ext>
            </a:extLst>
          </a:blip>
          <a:srcRect t="31188" b="46619"/>
          <a:stretch/>
        </p:blipFill>
        <p:spPr>
          <a:xfrm>
            <a:off x="0" y="6569764"/>
            <a:ext cx="12192000" cy="288235"/>
          </a:xfrm>
          <a:prstGeom prst="rect">
            <a:avLst/>
          </a:prstGeom>
        </p:spPr>
      </p:pic>
      <p:sp>
        <p:nvSpPr>
          <p:cNvPr id="10" name="Title 1">
            <a:extLst>
              <a:ext uri="{FF2B5EF4-FFF2-40B4-BE49-F238E27FC236}">
                <a16:creationId xmlns:a16="http://schemas.microsoft.com/office/drawing/2014/main" id="{29E60341-1222-9840-9057-1060D685AF29}"/>
              </a:ext>
            </a:extLst>
          </p:cNvPr>
          <p:cNvSpPr txBox="1">
            <a:spLocks/>
          </p:cNvSpPr>
          <p:nvPr/>
        </p:nvSpPr>
        <p:spPr>
          <a:xfrm>
            <a:off x="393355" y="12630"/>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b="1" dirty="0">
                <a:solidFill>
                  <a:srgbClr val="0B2C53"/>
                </a:solidFill>
                <a:latin typeface="Avenir Next" panose="020B0503020202020204" pitchFamily="34" charset="0"/>
                <a:ea typeface="Verdana" panose="020B0604030504040204" pitchFamily="34" charset="0"/>
                <a:cs typeface="Verdana" panose="020B0604030504040204" pitchFamily="34" charset="0"/>
              </a:rPr>
              <a:t>PROMISING PRACTICES</a:t>
            </a:r>
          </a:p>
        </p:txBody>
      </p:sp>
      <p:sp>
        <p:nvSpPr>
          <p:cNvPr id="13" name="Content Placeholder 3">
            <a:extLst>
              <a:ext uri="{FF2B5EF4-FFF2-40B4-BE49-F238E27FC236}">
                <a16:creationId xmlns:a16="http://schemas.microsoft.com/office/drawing/2014/main" id="{7118E34D-1D8E-8B4F-A579-9C85256C92BD}"/>
              </a:ext>
            </a:extLst>
          </p:cNvPr>
          <p:cNvSpPr>
            <a:spLocks noGrp="1"/>
          </p:cNvSpPr>
          <p:nvPr>
            <p:ph idx="1"/>
          </p:nvPr>
        </p:nvSpPr>
        <p:spPr>
          <a:xfrm>
            <a:off x="393355" y="977830"/>
            <a:ext cx="11382634" cy="5173732"/>
          </a:xfrm>
        </p:spPr>
        <p:txBody>
          <a:bodyPr>
            <a:normAutofit fontScale="92500"/>
          </a:bodyPr>
          <a:lstStyle/>
          <a:p>
            <a:pPr>
              <a:lnSpc>
                <a:spcPct val="100000"/>
              </a:lnSpc>
              <a:buSzPct val="75000"/>
              <a:buFont typeface="Wingdings" pitchFamily="2" charset="2"/>
              <a:buChar char="§"/>
            </a:pPr>
            <a:r>
              <a:rPr lang="en-US" b="1" dirty="0">
                <a:solidFill>
                  <a:srgbClr val="D44527"/>
                </a:solidFill>
                <a:latin typeface="Avenir Next" panose="020B0503020202020204" pitchFamily="34" charset="0"/>
                <a:ea typeface="Verdana" panose="020B0604030504040204" pitchFamily="34" charset="0"/>
                <a:cs typeface="Verdana" panose="020B0604030504040204" pitchFamily="34" charset="0"/>
              </a:rPr>
              <a:t>Regional:</a:t>
            </a:r>
          </a:p>
          <a:p>
            <a:pPr lvl="1">
              <a:lnSpc>
                <a:spcPct val="100000"/>
              </a:lnSpc>
              <a:buSzPct val="75000"/>
              <a:buFont typeface="Wingdings" pitchFamily="2" charset="2"/>
              <a:buChar char="§"/>
            </a:pPr>
            <a:r>
              <a:rPr lang="en-US" b="1" dirty="0">
                <a:solidFill>
                  <a:srgbClr val="222F63"/>
                </a:solidFill>
                <a:latin typeface="Avenir Next Demi Bold" panose="020B0503020202020204" pitchFamily="34" charset="0"/>
                <a:ea typeface="Verdana" panose="020B0604030504040204" pitchFamily="34" charset="0"/>
                <a:cs typeface="Verdana" panose="020B0604030504040204" pitchFamily="34" charset="0"/>
              </a:rPr>
              <a:t>Establish “Pathway to the Pathway” series of apprenticeships and credentials that invite workers of diverse levels and aspirations to pursue new fields and positions</a:t>
            </a:r>
          </a:p>
          <a:p>
            <a:pPr lvl="1">
              <a:lnSpc>
                <a:spcPct val="100000"/>
              </a:lnSpc>
              <a:buSzPct val="75000"/>
              <a:buFont typeface="Wingdings" pitchFamily="2" charset="2"/>
              <a:buChar char="§"/>
            </a:pPr>
            <a:r>
              <a:rPr lang="en-US" b="1" dirty="0">
                <a:solidFill>
                  <a:srgbClr val="222F63"/>
                </a:solidFill>
                <a:latin typeface="Avenir Next Demi Bold" panose="020B0503020202020204" pitchFamily="34" charset="0"/>
                <a:ea typeface="Verdana" panose="020B0604030504040204" pitchFamily="34" charset="0"/>
                <a:cs typeface="Verdana" panose="020B0604030504040204" pitchFamily="34" charset="0"/>
              </a:rPr>
              <a:t>Create regional networks that are part of larger state digital coaching system--establish fieldwork opportunities with community colleges and universities to add capacity</a:t>
            </a:r>
          </a:p>
          <a:p>
            <a:pPr lvl="1">
              <a:lnSpc>
                <a:spcPct val="100000"/>
              </a:lnSpc>
              <a:buSzPct val="75000"/>
              <a:buFont typeface="Wingdings" pitchFamily="2" charset="2"/>
              <a:buChar char="§"/>
            </a:pPr>
            <a:r>
              <a:rPr lang="en-US" b="1" dirty="0">
                <a:solidFill>
                  <a:srgbClr val="222F63"/>
                </a:solidFill>
                <a:latin typeface="Avenir Next Demi Bold" panose="020B0503020202020204" pitchFamily="34" charset="0"/>
                <a:ea typeface="Verdana" panose="020B0604030504040204" pitchFamily="34" charset="0"/>
                <a:cs typeface="Verdana" panose="020B0604030504040204" pitchFamily="34" charset="0"/>
              </a:rPr>
              <a:t>Establish and operate career pathways for justice involved individuals and tech and construction sectors</a:t>
            </a:r>
          </a:p>
          <a:p>
            <a:pPr>
              <a:lnSpc>
                <a:spcPct val="100000"/>
              </a:lnSpc>
              <a:buSzPct val="75000"/>
              <a:buFont typeface="Wingdings" pitchFamily="2" charset="2"/>
              <a:buChar char="§"/>
            </a:pPr>
            <a:r>
              <a:rPr lang="en-US" b="1" dirty="0">
                <a:solidFill>
                  <a:srgbClr val="D44527"/>
                </a:solidFill>
                <a:latin typeface="Avenir Next" panose="020B0503020202020204" pitchFamily="34" charset="0"/>
                <a:ea typeface="Verdana" panose="020B0604030504040204" pitchFamily="34" charset="0"/>
                <a:cs typeface="Verdana" panose="020B0604030504040204" pitchFamily="34" charset="0"/>
              </a:rPr>
              <a:t>Local:</a:t>
            </a:r>
          </a:p>
          <a:p>
            <a:pPr lvl="1">
              <a:lnSpc>
                <a:spcPct val="100000"/>
              </a:lnSpc>
              <a:buSzPct val="75000"/>
              <a:buFont typeface="Wingdings" pitchFamily="2" charset="2"/>
              <a:buChar char="§"/>
            </a:pPr>
            <a:r>
              <a:rPr lang="en-US" b="1" dirty="0">
                <a:solidFill>
                  <a:srgbClr val="222F63"/>
                </a:solidFill>
                <a:latin typeface="Avenir Next Demi Bold" panose="020B0503020202020204" pitchFamily="34" charset="0"/>
                <a:ea typeface="Verdana" panose="020B0604030504040204" pitchFamily="34" charset="0"/>
                <a:cs typeface="Verdana" panose="020B0604030504040204" pitchFamily="34" charset="0"/>
              </a:rPr>
              <a:t>Establish and support new training/work opportunities in human services sector through diverse workforce funding streams</a:t>
            </a:r>
          </a:p>
          <a:p>
            <a:pPr lvl="1">
              <a:lnSpc>
                <a:spcPct val="100000"/>
              </a:lnSpc>
              <a:buSzPct val="75000"/>
              <a:buFont typeface="Wingdings" pitchFamily="2" charset="2"/>
              <a:buChar char="§"/>
            </a:pPr>
            <a:r>
              <a:rPr lang="en-US" b="1" dirty="0">
                <a:solidFill>
                  <a:srgbClr val="222F63"/>
                </a:solidFill>
                <a:latin typeface="Avenir Next Demi Bold" panose="020B0503020202020204" pitchFamily="34" charset="0"/>
                <a:ea typeface="Verdana" panose="020B0604030504040204" pitchFamily="34" charset="0"/>
                <a:cs typeface="Verdana" panose="020B0604030504040204" pitchFamily="34" charset="0"/>
              </a:rPr>
              <a:t>Create new positions and training credentials for jobs that are emerging from the pandemic (culturally responsive health care workers)</a:t>
            </a:r>
          </a:p>
        </p:txBody>
      </p:sp>
      <p:pic>
        <p:nvPicPr>
          <p:cNvPr id="14" name="Picture 13" descr="A picture containing outdoor, drawing&#10;&#10;Description automatically generated">
            <a:extLst>
              <a:ext uri="{FF2B5EF4-FFF2-40B4-BE49-F238E27FC236}">
                <a16:creationId xmlns:a16="http://schemas.microsoft.com/office/drawing/2014/main" id="{27FABE4E-49FB-3D43-9EFA-AC858F702D3E}"/>
              </a:ext>
            </a:extLst>
          </p:cNvPr>
          <p:cNvPicPr>
            <a:picLocks noChangeAspect="1"/>
          </p:cNvPicPr>
          <p:nvPr/>
        </p:nvPicPr>
        <p:blipFill>
          <a:blip r:embed="rId4"/>
          <a:stretch>
            <a:fillRect/>
          </a:stretch>
        </p:blipFill>
        <p:spPr>
          <a:xfrm>
            <a:off x="137491" y="6151562"/>
            <a:ext cx="1734550" cy="369395"/>
          </a:xfrm>
          <a:prstGeom prst="rect">
            <a:avLst/>
          </a:prstGeom>
        </p:spPr>
      </p:pic>
    </p:spTree>
    <p:extLst>
      <p:ext uri="{BB962C8B-B14F-4D97-AF65-F5344CB8AC3E}">
        <p14:creationId xmlns:p14="http://schemas.microsoft.com/office/powerpoint/2010/main" val="31502381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BC03541-7F76-F84D-B900-6A06BCB0762B}"/>
              </a:ext>
            </a:extLst>
          </p:cNvPr>
          <p:cNvPicPr>
            <a:picLocks noChangeAspect="1"/>
          </p:cNvPicPr>
          <p:nvPr/>
        </p:nvPicPr>
        <p:blipFill rotWithShape="1">
          <a:blip r:embed="rId3">
            <a:extLst>
              <a:ext uri="{28A0092B-C50C-407E-A947-70E740481C1C}">
                <a14:useLocalDpi xmlns:a14="http://schemas.microsoft.com/office/drawing/2010/main" val="0"/>
              </a:ext>
            </a:extLst>
          </a:blip>
          <a:srcRect t="31188" b="46619"/>
          <a:stretch/>
        </p:blipFill>
        <p:spPr>
          <a:xfrm>
            <a:off x="0" y="6569764"/>
            <a:ext cx="12192000" cy="288235"/>
          </a:xfrm>
          <a:prstGeom prst="rect">
            <a:avLst/>
          </a:prstGeom>
        </p:spPr>
      </p:pic>
      <p:sp>
        <p:nvSpPr>
          <p:cNvPr id="10" name="Title 1">
            <a:extLst>
              <a:ext uri="{FF2B5EF4-FFF2-40B4-BE49-F238E27FC236}">
                <a16:creationId xmlns:a16="http://schemas.microsoft.com/office/drawing/2014/main" id="{29E60341-1222-9840-9057-1060D685AF29}"/>
              </a:ext>
            </a:extLst>
          </p:cNvPr>
          <p:cNvSpPr txBox="1">
            <a:spLocks/>
          </p:cNvSpPr>
          <p:nvPr/>
        </p:nvSpPr>
        <p:spPr>
          <a:xfrm>
            <a:off x="393355" y="12630"/>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b="1" dirty="0">
                <a:solidFill>
                  <a:srgbClr val="0B2C53"/>
                </a:solidFill>
                <a:latin typeface="Avenir Next" panose="020B0503020202020204" pitchFamily="34" charset="0"/>
                <a:ea typeface="Verdana" panose="020B0604030504040204" pitchFamily="34" charset="0"/>
                <a:cs typeface="Verdana" panose="020B0604030504040204" pitchFamily="34" charset="0"/>
              </a:rPr>
              <a:t>RECOMMENDATIONS</a:t>
            </a:r>
          </a:p>
        </p:txBody>
      </p:sp>
      <p:sp>
        <p:nvSpPr>
          <p:cNvPr id="13" name="Content Placeholder 3">
            <a:extLst>
              <a:ext uri="{FF2B5EF4-FFF2-40B4-BE49-F238E27FC236}">
                <a16:creationId xmlns:a16="http://schemas.microsoft.com/office/drawing/2014/main" id="{7118E34D-1D8E-8B4F-A579-9C85256C92BD}"/>
              </a:ext>
            </a:extLst>
          </p:cNvPr>
          <p:cNvSpPr>
            <a:spLocks noGrp="1"/>
          </p:cNvSpPr>
          <p:nvPr>
            <p:ph idx="1"/>
          </p:nvPr>
        </p:nvSpPr>
        <p:spPr>
          <a:xfrm>
            <a:off x="393355" y="977830"/>
            <a:ext cx="11382634" cy="5173732"/>
          </a:xfrm>
        </p:spPr>
        <p:txBody>
          <a:bodyPr>
            <a:normAutofit fontScale="85000" lnSpcReduction="10000"/>
          </a:bodyPr>
          <a:lstStyle/>
          <a:p>
            <a:pPr>
              <a:lnSpc>
                <a:spcPct val="100000"/>
              </a:lnSpc>
              <a:buSzPct val="75000"/>
              <a:buFont typeface="Wingdings" pitchFamily="2" charset="2"/>
              <a:buChar char="§"/>
            </a:pPr>
            <a:r>
              <a:rPr lang="en-US" b="1" dirty="0">
                <a:solidFill>
                  <a:srgbClr val="D44527"/>
                </a:solidFill>
                <a:latin typeface="Avenir Next Demi Bold" panose="020B0503020202020204" pitchFamily="34" charset="0"/>
                <a:ea typeface="Verdana" panose="020B0604030504040204" pitchFamily="34" charset="0"/>
                <a:cs typeface="Verdana" panose="020B0604030504040204" pitchFamily="34" charset="0"/>
              </a:rPr>
              <a:t>Prioritize and invest in the importance and significance of digital equity in all parts of the state</a:t>
            </a:r>
          </a:p>
          <a:p>
            <a:pPr>
              <a:lnSpc>
                <a:spcPct val="100000"/>
              </a:lnSpc>
              <a:buSzPct val="75000"/>
              <a:buFont typeface="Wingdings" pitchFamily="2" charset="2"/>
              <a:buChar char="§"/>
            </a:pPr>
            <a:r>
              <a:rPr lang="en-US" b="1" dirty="0">
                <a:solidFill>
                  <a:srgbClr val="D44527"/>
                </a:solidFill>
                <a:latin typeface="Avenir Next Demi Bold" panose="020B0503020202020204" pitchFamily="34" charset="0"/>
                <a:ea typeface="Verdana" panose="020B0604030504040204" pitchFamily="34" charset="0"/>
                <a:cs typeface="Verdana" panose="020B0604030504040204" pitchFamily="34" charset="0"/>
              </a:rPr>
              <a:t>Broadband and connectivity to each home (affordable and high speed), equipment and security programs, access to a flexible and responsive coaching/navigation program</a:t>
            </a:r>
          </a:p>
          <a:p>
            <a:pPr>
              <a:lnSpc>
                <a:spcPct val="100000"/>
              </a:lnSpc>
              <a:buSzPct val="75000"/>
              <a:buFont typeface="Wingdings" pitchFamily="2" charset="2"/>
              <a:buChar char="§"/>
            </a:pPr>
            <a:r>
              <a:rPr lang="en-US" b="1" dirty="0">
                <a:solidFill>
                  <a:srgbClr val="D44527"/>
                </a:solidFill>
                <a:latin typeface="Avenir Next Demi Bold" panose="020B0503020202020204" pitchFamily="34" charset="0"/>
                <a:ea typeface="Verdana" panose="020B0604030504040204" pitchFamily="34" charset="0"/>
                <a:cs typeface="Verdana" panose="020B0604030504040204" pitchFamily="34" charset="0"/>
              </a:rPr>
              <a:t>Create a position at the state (perhaps CDLE) that assists workforce regions to identify and obtain diverse funding streams</a:t>
            </a:r>
          </a:p>
          <a:p>
            <a:pPr>
              <a:lnSpc>
                <a:spcPct val="100000"/>
              </a:lnSpc>
              <a:buSzPct val="75000"/>
              <a:buFont typeface="Wingdings" pitchFamily="2" charset="2"/>
              <a:buChar char="§"/>
            </a:pPr>
            <a:r>
              <a:rPr lang="en-US" b="1" dirty="0">
                <a:solidFill>
                  <a:srgbClr val="D44527"/>
                </a:solidFill>
                <a:latin typeface="Avenir Next Demi Bold" panose="020B0503020202020204" pitchFamily="34" charset="0"/>
                <a:ea typeface="Verdana" panose="020B0604030504040204" pitchFamily="34" charset="0"/>
                <a:cs typeface="Verdana" panose="020B0604030504040204" pitchFamily="34" charset="0"/>
              </a:rPr>
              <a:t>Identify specific pre-apprenticeship options in rural and urban regions to develop and fund as new work pathways for workers impacted by COVID-19</a:t>
            </a:r>
          </a:p>
          <a:p>
            <a:pPr>
              <a:lnSpc>
                <a:spcPct val="100000"/>
              </a:lnSpc>
              <a:buSzPct val="75000"/>
              <a:buFont typeface="Wingdings" pitchFamily="2" charset="2"/>
              <a:buChar char="§"/>
            </a:pPr>
            <a:r>
              <a:rPr lang="en-US" b="1" dirty="0">
                <a:solidFill>
                  <a:srgbClr val="D44527"/>
                </a:solidFill>
                <a:latin typeface="Avenir Next Demi Bold" panose="020B0503020202020204" pitchFamily="34" charset="0"/>
                <a:ea typeface="Verdana" panose="020B0604030504040204" pitchFamily="34" charset="0"/>
                <a:cs typeface="Verdana" panose="020B0604030504040204" pitchFamily="34" charset="0"/>
              </a:rPr>
              <a:t>Incorporate new funds from the American Rescue Plan (ARPA) into targeted opportunities for displaced workers with lower skills</a:t>
            </a:r>
          </a:p>
          <a:p>
            <a:pPr>
              <a:lnSpc>
                <a:spcPct val="100000"/>
              </a:lnSpc>
              <a:buSzPct val="75000"/>
              <a:buFont typeface="Wingdings" pitchFamily="2" charset="2"/>
              <a:buChar char="§"/>
            </a:pPr>
            <a:r>
              <a:rPr lang="en-US" b="1" dirty="0">
                <a:solidFill>
                  <a:srgbClr val="D44527"/>
                </a:solidFill>
                <a:latin typeface="Avenir Next Demi Bold" panose="020B0503020202020204" pitchFamily="34" charset="0"/>
                <a:ea typeface="Verdana" panose="020B0604030504040204" pitchFamily="34" charset="0"/>
                <a:cs typeface="Verdana" panose="020B0604030504040204" pitchFamily="34" charset="0"/>
              </a:rPr>
              <a:t>Encourage employers to develop work environments that prioritize living wage pay, benefits, and predictable and flexible schedules for employees</a:t>
            </a:r>
          </a:p>
        </p:txBody>
      </p:sp>
      <p:pic>
        <p:nvPicPr>
          <p:cNvPr id="14" name="Picture 13" descr="A picture containing outdoor, drawing&#10;&#10;Description automatically generated">
            <a:extLst>
              <a:ext uri="{FF2B5EF4-FFF2-40B4-BE49-F238E27FC236}">
                <a16:creationId xmlns:a16="http://schemas.microsoft.com/office/drawing/2014/main" id="{27FABE4E-49FB-3D43-9EFA-AC858F702D3E}"/>
              </a:ext>
            </a:extLst>
          </p:cNvPr>
          <p:cNvPicPr>
            <a:picLocks noChangeAspect="1"/>
          </p:cNvPicPr>
          <p:nvPr/>
        </p:nvPicPr>
        <p:blipFill>
          <a:blip r:embed="rId4"/>
          <a:stretch>
            <a:fillRect/>
          </a:stretch>
        </p:blipFill>
        <p:spPr>
          <a:xfrm>
            <a:off x="137491" y="6151562"/>
            <a:ext cx="1734550" cy="369395"/>
          </a:xfrm>
          <a:prstGeom prst="rect">
            <a:avLst/>
          </a:prstGeom>
        </p:spPr>
      </p:pic>
    </p:spTree>
    <p:extLst>
      <p:ext uri="{BB962C8B-B14F-4D97-AF65-F5344CB8AC3E}">
        <p14:creationId xmlns:p14="http://schemas.microsoft.com/office/powerpoint/2010/main" val="327948769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BC03541-7F76-F84D-B900-6A06BCB0762B}"/>
              </a:ext>
            </a:extLst>
          </p:cNvPr>
          <p:cNvPicPr>
            <a:picLocks noChangeAspect="1"/>
          </p:cNvPicPr>
          <p:nvPr/>
        </p:nvPicPr>
        <p:blipFill rotWithShape="1">
          <a:blip r:embed="rId3">
            <a:extLst>
              <a:ext uri="{28A0092B-C50C-407E-A947-70E740481C1C}">
                <a14:useLocalDpi xmlns:a14="http://schemas.microsoft.com/office/drawing/2010/main" val="0"/>
              </a:ext>
            </a:extLst>
          </a:blip>
          <a:srcRect t="31188" b="46619"/>
          <a:stretch/>
        </p:blipFill>
        <p:spPr>
          <a:xfrm>
            <a:off x="0" y="6569764"/>
            <a:ext cx="12192000" cy="288235"/>
          </a:xfrm>
          <a:prstGeom prst="rect">
            <a:avLst/>
          </a:prstGeom>
        </p:spPr>
      </p:pic>
      <p:sp>
        <p:nvSpPr>
          <p:cNvPr id="10" name="Title 1">
            <a:extLst>
              <a:ext uri="{FF2B5EF4-FFF2-40B4-BE49-F238E27FC236}">
                <a16:creationId xmlns:a16="http://schemas.microsoft.com/office/drawing/2014/main" id="{29E60341-1222-9840-9057-1060D685AF29}"/>
              </a:ext>
            </a:extLst>
          </p:cNvPr>
          <p:cNvSpPr txBox="1">
            <a:spLocks/>
          </p:cNvSpPr>
          <p:nvPr/>
        </p:nvSpPr>
        <p:spPr>
          <a:xfrm>
            <a:off x="393355" y="12630"/>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b="1" dirty="0">
                <a:solidFill>
                  <a:srgbClr val="0B2C53"/>
                </a:solidFill>
                <a:latin typeface="Avenir Next" panose="020B0503020202020204" pitchFamily="34" charset="0"/>
                <a:ea typeface="Verdana" panose="020B0604030504040204" pitchFamily="34" charset="0"/>
                <a:cs typeface="Verdana" panose="020B0604030504040204" pitchFamily="34" charset="0"/>
              </a:rPr>
              <a:t>NEXT STEPS</a:t>
            </a:r>
          </a:p>
        </p:txBody>
      </p:sp>
      <p:sp>
        <p:nvSpPr>
          <p:cNvPr id="13" name="Content Placeholder 3">
            <a:extLst>
              <a:ext uri="{FF2B5EF4-FFF2-40B4-BE49-F238E27FC236}">
                <a16:creationId xmlns:a16="http://schemas.microsoft.com/office/drawing/2014/main" id="{7118E34D-1D8E-8B4F-A579-9C85256C92BD}"/>
              </a:ext>
            </a:extLst>
          </p:cNvPr>
          <p:cNvSpPr>
            <a:spLocks noGrp="1"/>
          </p:cNvSpPr>
          <p:nvPr>
            <p:ph idx="1"/>
          </p:nvPr>
        </p:nvSpPr>
        <p:spPr>
          <a:xfrm>
            <a:off x="393355" y="977830"/>
            <a:ext cx="11382634" cy="4853461"/>
          </a:xfrm>
        </p:spPr>
        <p:txBody>
          <a:bodyPr>
            <a:normAutofit/>
          </a:bodyPr>
          <a:lstStyle/>
          <a:p>
            <a:pPr>
              <a:lnSpc>
                <a:spcPct val="100000"/>
              </a:lnSpc>
              <a:buSzPct val="75000"/>
              <a:buFont typeface="Wingdings" pitchFamily="2" charset="2"/>
              <a:buChar char="§"/>
            </a:pPr>
            <a:r>
              <a:rPr lang="en-US" b="1" dirty="0">
                <a:solidFill>
                  <a:srgbClr val="D44527"/>
                </a:solidFill>
                <a:latin typeface="Avenir Next Demi Bold" panose="020B0503020202020204" pitchFamily="34" charset="0"/>
                <a:ea typeface="Verdana" panose="020B0604030504040204" pitchFamily="34" charset="0"/>
                <a:cs typeface="Verdana" panose="020B0604030504040204" pitchFamily="34" charset="0"/>
              </a:rPr>
              <a:t>Please email any additional comments or questions to Laura and Charlie </a:t>
            </a:r>
          </a:p>
          <a:p>
            <a:pPr>
              <a:lnSpc>
                <a:spcPct val="100000"/>
              </a:lnSpc>
              <a:buSzPct val="75000"/>
              <a:buFont typeface="Wingdings" pitchFamily="2" charset="2"/>
              <a:buChar char="§"/>
            </a:pPr>
            <a:r>
              <a:rPr lang="en-US" b="1" dirty="0">
                <a:solidFill>
                  <a:srgbClr val="D44527"/>
                </a:solidFill>
                <a:latin typeface="Avenir Next Demi Bold" panose="020B0503020202020204" pitchFamily="34" charset="0"/>
                <a:ea typeface="Verdana" panose="020B0604030504040204" pitchFamily="34" charset="0"/>
                <a:cs typeface="Verdana" panose="020B0604030504040204" pitchFamily="34" charset="0"/>
              </a:rPr>
              <a:t>Report launch date: Mid-July 2021</a:t>
            </a:r>
          </a:p>
          <a:p>
            <a:pPr>
              <a:lnSpc>
                <a:spcPct val="100000"/>
              </a:lnSpc>
              <a:buSzPct val="75000"/>
              <a:buFont typeface="Wingdings" pitchFamily="2" charset="2"/>
              <a:buChar char="§"/>
            </a:pPr>
            <a:r>
              <a:rPr lang="en-US" b="1" dirty="0">
                <a:solidFill>
                  <a:srgbClr val="D44527"/>
                </a:solidFill>
                <a:latin typeface="Avenir Next Demi Bold" panose="020B0503020202020204" pitchFamily="34" charset="0"/>
                <a:ea typeface="Verdana" panose="020B0604030504040204" pitchFamily="34" charset="0"/>
                <a:cs typeface="Verdana" panose="020B0604030504040204" pitchFamily="34" charset="0"/>
              </a:rPr>
              <a:t>Contact information:</a:t>
            </a:r>
          </a:p>
          <a:p>
            <a:pPr lvl="1">
              <a:lnSpc>
                <a:spcPct val="100000"/>
              </a:lnSpc>
              <a:buSzPct val="75000"/>
              <a:buFont typeface="Wingdings" pitchFamily="2" charset="2"/>
              <a:buChar char="§"/>
            </a:pPr>
            <a:r>
              <a:rPr lang="en-US" b="1" dirty="0">
                <a:solidFill>
                  <a:srgbClr val="D44527"/>
                </a:solidFill>
                <a:latin typeface="Avenir Next Demi Bold" panose="020B0503020202020204" pitchFamily="34" charset="0"/>
                <a:ea typeface="Verdana" panose="020B0604030504040204" pitchFamily="34" charset="0"/>
                <a:cs typeface="Verdana" panose="020B0604030504040204" pitchFamily="34" charset="0"/>
              </a:rPr>
              <a:t>Charlie Brennan: </a:t>
            </a:r>
            <a:r>
              <a:rPr lang="en-US" b="1" dirty="0">
                <a:solidFill>
                  <a:srgbClr val="222F63"/>
                </a:solidFill>
                <a:latin typeface="Avenir Next Demi Bold" panose="020B0503020202020204" pitchFamily="34" charset="0"/>
                <a:ea typeface="Verdana" panose="020B0604030504040204" pitchFamily="34" charset="0"/>
                <a:cs typeface="Verdana" panose="020B0604030504040204" pitchFamily="34" charset="0"/>
                <a:hlinkClick r:id="rId4">
                  <a:extLst>
                    <a:ext uri="{A12FA001-AC4F-418D-AE19-62706E023703}">
                      <ahyp:hlinkClr xmlns:ahyp="http://schemas.microsoft.com/office/drawing/2018/hyperlinkcolor" val="tx"/>
                    </a:ext>
                  </a:extLst>
                </a:hlinkClick>
              </a:rPr>
              <a:t>cbrennan@cclponline.org</a:t>
            </a:r>
            <a:r>
              <a:rPr lang="en-US" b="1" dirty="0">
                <a:solidFill>
                  <a:srgbClr val="222F63"/>
                </a:solidFill>
                <a:latin typeface="Avenir Next Demi Bold" panose="020B0503020202020204" pitchFamily="34" charset="0"/>
                <a:ea typeface="Verdana" panose="020B0604030504040204" pitchFamily="34" charset="0"/>
                <a:cs typeface="Verdana" panose="020B0604030504040204" pitchFamily="34" charset="0"/>
              </a:rPr>
              <a:t> </a:t>
            </a:r>
          </a:p>
          <a:p>
            <a:pPr lvl="1">
              <a:lnSpc>
                <a:spcPct val="100000"/>
              </a:lnSpc>
              <a:buSzPct val="75000"/>
              <a:buFont typeface="Wingdings" pitchFamily="2" charset="2"/>
              <a:buChar char="§"/>
            </a:pPr>
            <a:r>
              <a:rPr lang="en-US" b="1" dirty="0">
                <a:solidFill>
                  <a:srgbClr val="D44527"/>
                </a:solidFill>
                <a:latin typeface="Avenir Next Demi Bold" panose="020B0503020202020204" pitchFamily="34" charset="0"/>
                <a:ea typeface="Verdana" panose="020B0604030504040204" pitchFamily="34" charset="0"/>
                <a:cs typeface="Verdana" panose="020B0604030504040204" pitchFamily="34" charset="0"/>
              </a:rPr>
              <a:t>Laura Ware: </a:t>
            </a:r>
            <a:r>
              <a:rPr lang="en-US" b="1" dirty="0">
                <a:solidFill>
                  <a:srgbClr val="222F63"/>
                </a:solidFill>
                <a:latin typeface="Avenir Next Demi Bold" panose="020B0503020202020204" pitchFamily="34" charset="0"/>
                <a:ea typeface="Verdana" panose="020B0604030504040204" pitchFamily="34" charset="0"/>
                <a:cs typeface="Verdana" panose="020B0604030504040204" pitchFamily="34" charset="0"/>
                <a:hlinkClick r:id="rId5">
                  <a:extLst>
                    <a:ext uri="{A12FA001-AC4F-418D-AE19-62706E023703}">
                      <ahyp:hlinkClr xmlns:ahyp="http://schemas.microsoft.com/office/drawing/2018/hyperlinkcolor" val="tx"/>
                    </a:ext>
                  </a:extLst>
                </a:hlinkClick>
              </a:rPr>
              <a:t>lauraware985@gmail.com</a:t>
            </a:r>
            <a:r>
              <a:rPr lang="en-US" b="1" dirty="0">
                <a:solidFill>
                  <a:srgbClr val="222F63"/>
                </a:solidFill>
                <a:latin typeface="Avenir Next Demi Bold" panose="020B0503020202020204" pitchFamily="34" charset="0"/>
                <a:ea typeface="Verdana" panose="020B0604030504040204" pitchFamily="34" charset="0"/>
                <a:cs typeface="Verdana" panose="020B0604030504040204" pitchFamily="34" charset="0"/>
              </a:rPr>
              <a:t> </a:t>
            </a:r>
          </a:p>
          <a:p>
            <a:pPr lvl="1">
              <a:lnSpc>
                <a:spcPct val="100000"/>
              </a:lnSpc>
              <a:buSzPct val="75000"/>
              <a:buFont typeface="Wingdings" pitchFamily="2" charset="2"/>
              <a:buChar char="§"/>
            </a:pPr>
            <a:r>
              <a:rPr lang="en-US" b="1" dirty="0">
                <a:solidFill>
                  <a:srgbClr val="D44527"/>
                </a:solidFill>
                <a:latin typeface="Avenir Next Demi Bold" panose="020B0503020202020204" pitchFamily="34" charset="0"/>
                <a:ea typeface="Verdana" panose="020B0604030504040204" pitchFamily="34" charset="0"/>
                <a:cs typeface="Verdana" panose="020B0604030504040204" pitchFamily="34" charset="0"/>
              </a:rPr>
              <a:t>Katherine Keegan: </a:t>
            </a:r>
            <a:r>
              <a:rPr lang="en-US" b="1" dirty="0">
                <a:solidFill>
                  <a:srgbClr val="222F63"/>
                </a:solidFill>
                <a:latin typeface="Avenir Next Demi Bold" panose="020B0503020202020204" pitchFamily="34" charset="0"/>
                <a:ea typeface="Verdana" panose="020B0604030504040204" pitchFamily="34" charset="0"/>
                <a:cs typeface="Verdana" panose="020B0604030504040204" pitchFamily="34" charset="0"/>
                <a:hlinkClick r:id="rId6">
                  <a:extLst>
                    <a:ext uri="{A12FA001-AC4F-418D-AE19-62706E023703}">
                      <ahyp:hlinkClr xmlns:ahyp="http://schemas.microsoft.com/office/drawing/2018/hyperlinkcolor" val="tx"/>
                    </a:ext>
                  </a:extLst>
                </a:hlinkClick>
              </a:rPr>
              <a:t>katherine.keegan@state.co.us</a:t>
            </a:r>
            <a:r>
              <a:rPr lang="en-US" b="1" dirty="0">
                <a:solidFill>
                  <a:srgbClr val="222F63"/>
                </a:solidFill>
                <a:latin typeface="Avenir Next Demi Bold" panose="020B0503020202020204" pitchFamily="34" charset="0"/>
                <a:ea typeface="Verdana" panose="020B0604030504040204" pitchFamily="34" charset="0"/>
                <a:cs typeface="Verdana" panose="020B0604030504040204" pitchFamily="34" charset="0"/>
              </a:rPr>
              <a:t> </a:t>
            </a:r>
          </a:p>
          <a:p>
            <a:pPr lvl="1">
              <a:lnSpc>
                <a:spcPct val="100000"/>
              </a:lnSpc>
              <a:buSzPct val="75000"/>
              <a:buFont typeface="Wingdings" pitchFamily="2" charset="2"/>
              <a:buChar char="§"/>
            </a:pPr>
            <a:r>
              <a:rPr lang="en-US" b="1" dirty="0">
                <a:solidFill>
                  <a:srgbClr val="D44527"/>
                </a:solidFill>
                <a:latin typeface="Avenir Next Demi Bold" panose="020B0503020202020204" pitchFamily="34" charset="0"/>
                <a:ea typeface="Verdana" panose="020B0604030504040204" pitchFamily="34" charset="0"/>
                <a:cs typeface="Verdana" panose="020B0604030504040204" pitchFamily="34" charset="0"/>
              </a:rPr>
              <a:t>Clarke Becker: </a:t>
            </a:r>
            <a:r>
              <a:rPr lang="en-US" b="1" dirty="0">
                <a:solidFill>
                  <a:srgbClr val="222F63"/>
                </a:solidFill>
                <a:latin typeface="Avenir Next Demi Bold" panose="020B0503020202020204" pitchFamily="34" charset="0"/>
                <a:ea typeface="Verdana" panose="020B0604030504040204" pitchFamily="34" charset="0"/>
                <a:cs typeface="Verdana" panose="020B0604030504040204" pitchFamily="34" charset="0"/>
                <a:hlinkClick r:id="rId7">
                  <a:extLst>
                    <a:ext uri="{A12FA001-AC4F-418D-AE19-62706E023703}">
                      <ahyp:hlinkClr xmlns:ahyp="http://schemas.microsoft.com/office/drawing/2018/hyperlinkcolor" val="tx"/>
                    </a:ext>
                  </a:extLst>
                </a:hlinkClick>
              </a:rPr>
              <a:t>clarke.becker@state.co.us</a:t>
            </a:r>
            <a:r>
              <a:rPr lang="en-US" b="1" dirty="0">
                <a:solidFill>
                  <a:srgbClr val="222F63"/>
                </a:solidFill>
                <a:latin typeface="Avenir Next Demi Bold" panose="020B0503020202020204" pitchFamily="34" charset="0"/>
                <a:ea typeface="Verdana" panose="020B0604030504040204" pitchFamily="34" charset="0"/>
                <a:cs typeface="Verdana" panose="020B0604030504040204" pitchFamily="34" charset="0"/>
              </a:rPr>
              <a:t> </a:t>
            </a:r>
          </a:p>
          <a:p>
            <a:pPr lvl="1">
              <a:lnSpc>
                <a:spcPct val="100000"/>
              </a:lnSpc>
              <a:buSzPct val="75000"/>
              <a:buFont typeface="Wingdings" pitchFamily="2" charset="2"/>
              <a:buChar char="§"/>
            </a:pPr>
            <a:r>
              <a:rPr lang="en-US" b="1" dirty="0">
                <a:solidFill>
                  <a:srgbClr val="D44527"/>
                </a:solidFill>
                <a:latin typeface="Avenir Next Demi Bold" panose="020B0503020202020204" pitchFamily="34" charset="0"/>
                <a:ea typeface="Verdana" panose="020B0604030504040204" pitchFamily="34" charset="0"/>
                <a:cs typeface="Verdana" panose="020B0604030504040204" pitchFamily="34" charset="0"/>
              </a:rPr>
              <a:t>CCLP: </a:t>
            </a:r>
            <a:r>
              <a:rPr lang="en-US" b="1" dirty="0">
                <a:solidFill>
                  <a:srgbClr val="222F63"/>
                </a:solidFill>
                <a:latin typeface="Avenir Next Demi Bold" panose="020B0503020202020204" pitchFamily="34" charset="0"/>
                <a:ea typeface="Verdana" panose="020B0604030504040204" pitchFamily="34" charset="0"/>
                <a:cs typeface="Verdana" panose="020B0604030504040204" pitchFamily="34" charset="0"/>
                <a:hlinkClick r:id="rId8">
                  <a:extLst>
                    <a:ext uri="{A12FA001-AC4F-418D-AE19-62706E023703}">
                      <ahyp:hlinkClr xmlns:ahyp="http://schemas.microsoft.com/office/drawing/2018/hyperlinkcolor" val="tx"/>
                    </a:ext>
                  </a:extLst>
                </a:hlinkClick>
              </a:rPr>
              <a:t>info@cclponline.org</a:t>
            </a:r>
            <a:r>
              <a:rPr lang="en-US" b="1" dirty="0">
                <a:solidFill>
                  <a:srgbClr val="222F63"/>
                </a:solidFill>
                <a:latin typeface="Avenir Next Demi Bold" panose="020B0503020202020204" pitchFamily="34" charset="0"/>
                <a:ea typeface="Verdana" panose="020B0604030504040204" pitchFamily="34" charset="0"/>
                <a:cs typeface="Verdana" panose="020B0604030504040204" pitchFamily="34" charset="0"/>
              </a:rPr>
              <a:t> </a:t>
            </a:r>
          </a:p>
        </p:txBody>
      </p:sp>
      <p:pic>
        <p:nvPicPr>
          <p:cNvPr id="14" name="Picture 13" descr="A picture containing outdoor, drawing&#10;&#10;Description automatically generated">
            <a:extLst>
              <a:ext uri="{FF2B5EF4-FFF2-40B4-BE49-F238E27FC236}">
                <a16:creationId xmlns:a16="http://schemas.microsoft.com/office/drawing/2014/main" id="{27FABE4E-49FB-3D43-9EFA-AC858F702D3E}"/>
              </a:ext>
            </a:extLst>
          </p:cNvPr>
          <p:cNvPicPr>
            <a:picLocks noChangeAspect="1"/>
          </p:cNvPicPr>
          <p:nvPr/>
        </p:nvPicPr>
        <p:blipFill>
          <a:blip r:embed="rId9"/>
          <a:stretch>
            <a:fillRect/>
          </a:stretch>
        </p:blipFill>
        <p:spPr>
          <a:xfrm>
            <a:off x="137491" y="6151562"/>
            <a:ext cx="1734550" cy="369395"/>
          </a:xfrm>
          <a:prstGeom prst="rect">
            <a:avLst/>
          </a:prstGeom>
        </p:spPr>
      </p:pic>
    </p:spTree>
    <p:extLst>
      <p:ext uri="{BB962C8B-B14F-4D97-AF65-F5344CB8AC3E}">
        <p14:creationId xmlns:p14="http://schemas.microsoft.com/office/powerpoint/2010/main" val="385133648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FB5BF1E-FB5A-CA44-9EFB-6C382DDD6515}"/>
              </a:ext>
            </a:extLst>
          </p:cNvPr>
          <p:cNvSpPr/>
          <p:nvPr/>
        </p:nvSpPr>
        <p:spPr>
          <a:xfrm>
            <a:off x="0" y="-1"/>
            <a:ext cx="12192000" cy="6882681"/>
          </a:xfrm>
          <a:prstGeom prst="rect">
            <a:avLst/>
          </a:prstGeom>
          <a:solidFill>
            <a:srgbClr val="CE3B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1">
            <a:extLst>
              <a:ext uri="{FF2B5EF4-FFF2-40B4-BE49-F238E27FC236}">
                <a16:creationId xmlns:a16="http://schemas.microsoft.com/office/drawing/2014/main" id="{29E60341-1222-9840-9057-1060D685AF29}"/>
              </a:ext>
            </a:extLst>
          </p:cNvPr>
          <p:cNvSpPr txBox="1">
            <a:spLocks/>
          </p:cNvSpPr>
          <p:nvPr/>
        </p:nvSpPr>
        <p:spPr>
          <a:xfrm>
            <a:off x="0" y="2759903"/>
            <a:ext cx="12191999"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b="1" dirty="0">
                <a:solidFill>
                  <a:schemeClr val="bg1"/>
                </a:solidFill>
                <a:latin typeface="Avenir Next" panose="020B0503020202020204" pitchFamily="34" charset="0"/>
                <a:ea typeface="Verdana" panose="020B0604030504040204" pitchFamily="34" charset="0"/>
                <a:cs typeface="Verdana" panose="020B0604030504040204" pitchFamily="34" charset="0"/>
              </a:rPr>
              <a:t>THANK YOU!</a:t>
            </a:r>
          </a:p>
        </p:txBody>
      </p:sp>
      <p:pic>
        <p:nvPicPr>
          <p:cNvPr id="9" name="Picture 8" descr="Graphical user interface&#10;&#10;Description automatically generated with medium confidence">
            <a:extLst>
              <a:ext uri="{FF2B5EF4-FFF2-40B4-BE49-F238E27FC236}">
                <a16:creationId xmlns:a16="http://schemas.microsoft.com/office/drawing/2014/main" id="{9B1EFA93-0204-5541-930C-419F16E4095E}"/>
              </a:ext>
            </a:extLst>
          </p:cNvPr>
          <p:cNvPicPr>
            <a:picLocks noChangeAspect="1"/>
          </p:cNvPicPr>
          <p:nvPr/>
        </p:nvPicPr>
        <p:blipFill>
          <a:blip r:embed="rId3"/>
          <a:stretch>
            <a:fillRect/>
          </a:stretch>
        </p:blipFill>
        <p:spPr>
          <a:xfrm>
            <a:off x="408919" y="5084978"/>
            <a:ext cx="3572822" cy="760879"/>
          </a:xfrm>
          <a:prstGeom prst="rect">
            <a:avLst/>
          </a:prstGeom>
        </p:spPr>
      </p:pic>
      <p:sp>
        <p:nvSpPr>
          <p:cNvPr id="11" name="Title 1">
            <a:extLst>
              <a:ext uri="{FF2B5EF4-FFF2-40B4-BE49-F238E27FC236}">
                <a16:creationId xmlns:a16="http://schemas.microsoft.com/office/drawing/2014/main" id="{53A570B8-B17F-7A4E-8556-7D43F85128DB}"/>
              </a:ext>
            </a:extLst>
          </p:cNvPr>
          <p:cNvSpPr txBox="1">
            <a:spLocks/>
          </p:cNvSpPr>
          <p:nvPr/>
        </p:nvSpPr>
        <p:spPr>
          <a:xfrm>
            <a:off x="408919" y="5557118"/>
            <a:ext cx="4093633"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800" dirty="0">
                <a:solidFill>
                  <a:schemeClr val="bg1"/>
                </a:solidFill>
                <a:latin typeface="Avenir Next" panose="020B0503020202020204" pitchFamily="34" charset="0"/>
                <a:ea typeface="Verdana" panose="020B0604030504040204" pitchFamily="34" charset="0"/>
                <a:cs typeface="Verdana" panose="020B0604030504040204" pitchFamily="34" charset="0"/>
              </a:rPr>
              <a:t>789 Sherman Street, Suite 300</a:t>
            </a:r>
          </a:p>
          <a:p>
            <a:r>
              <a:rPr lang="en-US" sz="1800" dirty="0">
                <a:solidFill>
                  <a:schemeClr val="bg1"/>
                </a:solidFill>
                <a:latin typeface="Avenir Next" panose="020B0503020202020204" pitchFamily="34" charset="0"/>
                <a:ea typeface="Verdana" panose="020B0604030504040204" pitchFamily="34" charset="0"/>
                <a:cs typeface="Verdana" panose="020B0604030504040204" pitchFamily="34" charset="0"/>
              </a:rPr>
              <a:t>Denver, CO 80203</a:t>
            </a:r>
          </a:p>
          <a:p>
            <a:r>
              <a:rPr lang="en-US" sz="1800" dirty="0" err="1">
                <a:solidFill>
                  <a:schemeClr val="bg1"/>
                </a:solidFill>
                <a:latin typeface="Avenir Next" panose="020B0503020202020204" pitchFamily="34" charset="0"/>
                <a:ea typeface="Verdana" panose="020B0604030504040204" pitchFamily="34" charset="0"/>
                <a:cs typeface="Verdana" panose="020B0604030504040204" pitchFamily="34" charset="0"/>
              </a:rPr>
              <a:t>www.cclponline.org</a:t>
            </a:r>
            <a:r>
              <a:rPr lang="en-US" sz="1800" dirty="0">
                <a:solidFill>
                  <a:schemeClr val="bg1"/>
                </a:solidFill>
                <a:latin typeface="Avenir Next" panose="020B0503020202020204" pitchFamily="34" charset="0"/>
                <a:ea typeface="Verdana" panose="020B0604030504040204" pitchFamily="34" charset="0"/>
                <a:cs typeface="Verdana" panose="020B0604030504040204" pitchFamily="34" charset="0"/>
              </a:rPr>
              <a:t> </a:t>
            </a:r>
          </a:p>
        </p:txBody>
      </p:sp>
    </p:spTree>
    <p:extLst>
      <p:ext uri="{BB962C8B-B14F-4D97-AF65-F5344CB8AC3E}">
        <p14:creationId xmlns:p14="http://schemas.microsoft.com/office/powerpoint/2010/main" val="13358237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BC03541-7F76-F84D-B900-6A06BCB0762B}"/>
              </a:ext>
            </a:extLst>
          </p:cNvPr>
          <p:cNvPicPr>
            <a:picLocks noChangeAspect="1"/>
          </p:cNvPicPr>
          <p:nvPr/>
        </p:nvPicPr>
        <p:blipFill rotWithShape="1">
          <a:blip r:embed="rId3">
            <a:extLst>
              <a:ext uri="{28A0092B-C50C-407E-A947-70E740481C1C}">
                <a14:useLocalDpi xmlns:a14="http://schemas.microsoft.com/office/drawing/2010/main" val="0"/>
              </a:ext>
            </a:extLst>
          </a:blip>
          <a:srcRect t="31188" b="46619"/>
          <a:stretch/>
        </p:blipFill>
        <p:spPr>
          <a:xfrm>
            <a:off x="0" y="6569764"/>
            <a:ext cx="12192000" cy="288235"/>
          </a:xfrm>
          <a:prstGeom prst="rect">
            <a:avLst/>
          </a:prstGeom>
        </p:spPr>
      </p:pic>
      <p:sp>
        <p:nvSpPr>
          <p:cNvPr id="4" name="Content Placeholder 3">
            <a:extLst>
              <a:ext uri="{FF2B5EF4-FFF2-40B4-BE49-F238E27FC236}">
                <a16:creationId xmlns:a16="http://schemas.microsoft.com/office/drawing/2014/main" id="{5140FEDD-64E2-BE47-B3D8-AE5E0A4C1E2A}"/>
              </a:ext>
            </a:extLst>
          </p:cNvPr>
          <p:cNvSpPr>
            <a:spLocks noGrp="1"/>
          </p:cNvSpPr>
          <p:nvPr>
            <p:ph idx="1"/>
          </p:nvPr>
        </p:nvSpPr>
        <p:spPr>
          <a:xfrm>
            <a:off x="393355" y="1001237"/>
            <a:ext cx="11382634" cy="4853461"/>
          </a:xfrm>
        </p:spPr>
        <p:txBody>
          <a:bodyPr>
            <a:normAutofit/>
          </a:bodyPr>
          <a:lstStyle/>
          <a:p>
            <a:pPr marL="0" indent="0">
              <a:lnSpc>
                <a:spcPct val="120000"/>
              </a:lnSpc>
              <a:buSzPct val="75000"/>
              <a:buNone/>
            </a:pPr>
            <a:r>
              <a:rPr lang="en-US" b="1" dirty="0">
                <a:solidFill>
                  <a:srgbClr val="D44527"/>
                </a:solidFill>
                <a:latin typeface="Avenir Next" panose="020B0503020202020204" pitchFamily="34" charset="0"/>
                <a:ea typeface="Verdana" panose="020B0604030504040204" pitchFamily="34" charset="0"/>
                <a:cs typeface="Verdana" panose="020B0604030504040204" pitchFamily="34" charset="0"/>
              </a:rPr>
              <a:t>KATHERINE KEEGAN</a:t>
            </a:r>
            <a:br>
              <a:rPr lang="en-US" b="1" dirty="0">
                <a:solidFill>
                  <a:srgbClr val="D44527"/>
                </a:solidFill>
                <a:latin typeface="Avenir Next" panose="020B0503020202020204" pitchFamily="34" charset="0"/>
                <a:ea typeface="Verdana" panose="020B0604030504040204" pitchFamily="34" charset="0"/>
                <a:cs typeface="Verdana" panose="020B0604030504040204" pitchFamily="34" charset="0"/>
              </a:rPr>
            </a:br>
            <a:r>
              <a:rPr lang="en-US" b="1" dirty="0">
                <a:solidFill>
                  <a:srgbClr val="D44527"/>
                </a:solidFill>
                <a:latin typeface="Avenir Next Demi Bold" panose="020B0503020202020204" pitchFamily="34" charset="0"/>
                <a:ea typeface="Verdana" panose="020B0604030504040204" pitchFamily="34" charset="0"/>
                <a:cs typeface="Verdana" panose="020B0604030504040204" pitchFamily="34" charset="0"/>
              </a:rPr>
              <a:t>Director, Office of the Future of Work</a:t>
            </a:r>
          </a:p>
        </p:txBody>
      </p:sp>
      <p:sp>
        <p:nvSpPr>
          <p:cNvPr id="11" name="Title 1">
            <a:extLst>
              <a:ext uri="{FF2B5EF4-FFF2-40B4-BE49-F238E27FC236}">
                <a16:creationId xmlns:a16="http://schemas.microsoft.com/office/drawing/2014/main" id="{7F1448CC-F79D-AF42-A993-E252D158C007}"/>
              </a:ext>
            </a:extLst>
          </p:cNvPr>
          <p:cNvSpPr txBox="1">
            <a:spLocks/>
          </p:cNvSpPr>
          <p:nvPr/>
        </p:nvSpPr>
        <p:spPr>
          <a:xfrm>
            <a:off x="393355" y="12630"/>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b="1" dirty="0">
                <a:solidFill>
                  <a:srgbClr val="0B2C53"/>
                </a:solidFill>
                <a:latin typeface="Avenir Next" panose="020B0503020202020204" pitchFamily="34" charset="0"/>
                <a:ea typeface="Verdana" panose="020B0604030504040204" pitchFamily="34" charset="0"/>
                <a:cs typeface="Verdana" panose="020B0604030504040204" pitchFamily="34" charset="0"/>
              </a:rPr>
              <a:t>INTRODUCTION OF PROJECT</a:t>
            </a:r>
          </a:p>
        </p:txBody>
      </p:sp>
      <p:pic>
        <p:nvPicPr>
          <p:cNvPr id="12" name="Picture 11" descr="A picture containing outdoor, drawing&#10;&#10;Description automatically generated">
            <a:extLst>
              <a:ext uri="{FF2B5EF4-FFF2-40B4-BE49-F238E27FC236}">
                <a16:creationId xmlns:a16="http://schemas.microsoft.com/office/drawing/2014/main" id="{789A854C-7519-AB43-A4F7-8F99505B9D7E}"/>
              </a:ext>
            </a:extLst>
          </p:cNvPr>
          <p:cNvPicPr>
            <a:picLocks noChangeAspect="1"/>
          </p:cNvPicPr>
          <p:nvPr/>
        </p:nvPicPr>
        <p:blipFill>
          <a:blip r:embed="rId4"/>
          <a:stretch>
            <a:fillRect/>
          </a:stretch>
        </p:blipFill>
        <p:spPr>
          <a:xfrm>
            <a:off x="137491" y="6151562"/>
            <a:ext cx="1734550" cy="369395"/>
          </a:xfrm>
          <a:prstGeom prst="rect">
            <a:avLst/>
          </a:prstGeom>
        </p:spPr>
      </p:pic>
      <p:pic>
        <p:nvPicPr>
          <p:cNvPr id="6" name="Graphic 5">
            <a:extLst>
              <a:ext uri="{FF2B5EF4-FFF2-40B4-BE49-F238E27FC236}">
                <a16:creationId xmlns:a16="http://schemas.microsoft.com/office/drawing/2014/main" id="{96C4DFBA-1F8B-2943-9BB4-B5DC5EB5F81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16011" y="2258978"/>
            <a:ext cx="5511800" cy="990600"/>
          </a:xfrm>
          <a:prstGeom prst="rect">
            <a:avLst/>
          </a:prstGeom>
        </p:spPr>
      </p:pic>
    </p:spTree>
    <p:extLst>
      <p:ext uri="{BB962C8B-B14F-4D97-AF65-F5344CB8AC3E}">
        <p14:creationId xmlns:p14="http://schemas.microsoft.com/office/powerpoint/2010/main" val="160691788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BC03541-7F76-F84D-B900-6A06BCB0762B}"/>
              </a:ext>
            </a:extLst>
          </p:cNvPr>
          <p:cNvPicPr>
            <a:picLocks noChangeAspect="1"/>
          </p:cNvPicPr>
          <p:nvPr/>
        </p:nvPicPr>
        <p:blipFill rotWithShape="1">
          <a:blip r:embed="rId3">
            <a:extLst>
              <a:ext uri="{28A0092B-C50C-407E-A947-70E740481C1C}">
                <a14:useLocalDpi xmlns:a14="http://schemas.microsoft.com/office/drawing/2010/main" val="0"/>
              </a:ext>
            </a:extLst>
          </a:blip>
          <a:srcRect t="31188" b="46619"/>
          <a:stretch/>
        </p:blipFill>
        <p:spPr>
          <a:xfrm>
            <a:off x="0" y="6569764"/>
            <a:ext cx="12192000" cy="288235"/>
          </a:xfrm>
          <a:prstGeom prst="rect">
            <a:avLst/>
          </a:prstGeom>
        </p:spPr>
      </p:pic>
      <p:sp>
        <p:nvSpPr>
          <p:cNvPr id="10" name="Title 1">
            <a:extLst>
              <a:ext uri="{FF2B5EF4-FFF2-40B4-BE49-F238E27FC236}">
                <a16:creationId xmlns:a16="http://schemas.microsoft.com/office/drawing/2014/main" id="{29E60341-1222-9840-9057-1060D685AF29}"/>
              </a:ext>
            </a:extLst>
          </p:cNvPr>
          <p:cNvSpPr txBox="1">
            <a:spLocks/>
          </p:cNvSpPr>
          <p:nvPr/>
        </p:nvSpPr>
        <p:spPr>
          <a:xfrm>
            <a:off x="393355" y="12630"/>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b="1" dirty="0">
                <a:solidFill>
                  <a:srgbClr val="0B2C53"/>
                </a:solidFill>
                <a:latin typeface="Avenir Next" panose="020B0503020202020204" pitchFamily="34" charset="0"/>
                <a:ea typeface="Verdana" panose="020B0604030504040204" pitchFamily="34" charset="0"/>
                <a:cs typeface="Verdana" panose="020B0604030504040204" pitchFamily="34" charset="0"/>
              </a:rPr>
              <a:t>OVERVIEW OF PROJECT</a:t>
            </a:r>
          </a:p>
        </p:txBody>
      </p:sp>
      <p:sp>
        <p:nvSpPr>
          <p:cNvPr id="13" name="Content Placeholder 3">
            <a:extLst>
              <a:ext uri="{FF2B5EF4-FFF2-40B4-BE49-F238E27FC236}">
                <a16:creationId xmlns:a16="http://schemas.microsoft.com/office/drawing/2014/main" id="{7118E34D-1D8E-8B4F-A579-9C85256C92BD}"/>
              </a:ext>
            </a:extLst>
          </p:cNvPr>
          <p:cNvSpPr>
            <a:spLocks noGrp="1"/>
          </p:cNvSpPr>
          <p:nvPr>
            <p:ph idx="1"/>
          </p:nvPr>
        </p:nvSpPr>
        <p:spPr>
          <a:xfrm>
            <a:off x="393355" y="977830"/>
            <a:ext cx="11382634" cy="4853461"/>
          </a:xfrm>
        </p:spPr>
        <p:txBody>
          <a:bodyPr>
            <a:normAutofit/>
          </a:bodyPr>
          <a:lstStyle/>
          <a:p>
            <a:pPr>
              <a:lnSpc>
                <a:spcPct val="100000"/>
              </a:lnSpc>
              <a:buSzPct val="75000"/>
              <a:buFont typeface="Wingdings" pitchFamily="2" charset="2"/>
              <a:buChar char="§"/>
            </a:pPr>
            <a:r>
              <a:rPr lang="en-US" b="1" dirty="0">
                <a:solidFill>
                  <a:srgbClr val="D44527"/>
                </a:solidFill>
                <a:latin typeface="Avenir Next Demi Bold" panose="020B0503020202020204" pitchFamily="34" charset="0"/>
                <a:ea typeface="Verdana" panose="020B0604030504040204" pitchFamily="34" charset="0"/>
                <a:cs typeface="Verdana" panose="020B0604030504040204" pitchFamily="34" charset="0"/>
              </a:rPr>
              <a:t>Focused on reasons for long-term unemployment and efforts related to unemployment caused and affected by COVID-19</a:t>
            </a:r>
          </a:p>
          <a:p>
            <a:pPr>
              <a:lnSpc>
                <a:spcPct val="100000"/>
              </a:lnSpc>
              <a:buSzPct val="75000"/>
              <a:buFont typeface="Wingdings" pitchFamily="2" charset="2"/>
              <a:buChar char="§"/>
            </a:pPr>
            <a:r>
              <a:rPr lang="en-US" b="1" dirty="0">
                <a:solidFill>
                  <a:srgbClr val="D44527"/>
                </a:solidFill>
                <a:latin typeface="Avenir Next Demi Bold" panose="020B0503020202020204" pitchFamily="34" charset="0"/>
                <a:ea typeface="Verdana" panose="020B0604030504040204" pitchFamily="34" charset="0"/>
                <a:cs typeface="Verdana" panose="020B0604030504040204" pitchFamily="34" charset="0"/>
              </a:rPr>
              <a:t>Significant research into how different training and credential options have been pursued, by which unemployed workers, and in which regions</a:t>
            </a:r>
          </a:p>
          <a:p>
            <a:pPr>
              <a:lnSpc>
                <a:spcPct val="100000"/>
              </a:lnSpc>
              <a:buSzPct val="75000"/>
              <a:buFont typeface="Wingdings" pitchFamily="2" charset="2"/>
              <a:buChar char="§"/>
            </a:pPr>
            <a:r>
              <a:rPr lang="en-US" b="1" dirty="0">
                <a:solidFill>
                  <a:srgbClr val="D44527"/>
                </a:solidFill>
                <a:latin typeface="Avenir Next Demi Bold" panose="020B0503020202020204" pitchFamily="34" charset="0"/>
                <a:ea typeface="Verdana" panose="020B0604030504040204" pitchFamily="34" charset="0"/>
                <a:cs typeface="Verdana" panose="020B0604030504040204" pitchFamily="34" charset="0"/>
              </a:rPr>
              <a:t>Diverse conversations had with policy-makers, legislators, community organizations and impacted Coloradans about potential opportunities being developed</a:t>
            </a:r>
          </a:p>
          <a:p>
            <a:pPr>
              <a:lnSpc>
                <a:spcPct val="100000"/>
              </a:lnSpc>
              <a:buSzPct val="75000"/>
              <a:buFont typeface="Wingdings" pitchFamily="2" charset="2"/>
              <a:buChar char="§"/>
            </a:pPr>
            <a:r>
              <a:rPr lang="en-US" b="1" dirty="0">
                <a:solidFill>
                  <a:srgbClr val="D44527"/>
                </a:solidFill>
                <a:latin typeface="Avenir Next Demi Bold" panose="020B0503020202020204" pitchFamily="34" charset="0"/>
                <a:ea typeface="Verdana" panose="020B0604030504040204" pitchFamily="34" charset="0"/>
                <a:cs typeface="Verdana" panose="020B0604030504040204" pitchFamily="34" charset="0"/>
              </a:rPr>
              <a:t>Groups of unemployed workers impacted by the pandemic were also interviewed</a:t>
            </a:r>
          </a:p>
          <a:p>
            <a:pPr>
              <a:lnSpc>
                <a:spcPct val="100000"/>
              </a:lnSpc>
              <a:buSzPct val="75000"/>
              <a:buFont typeface="Wingdings" pitchFamily="2" charset="2"/>
              <a:buChar char="§"/>
            </a:pPr>
            <a:endParaRPr lang="en-US" b="1" dirty="0">
              <a:solidFill>
                <a:srgbClr val="D44527"/>
              </a:solidFill>
              <a:latin typeface="Avenir Next Demi Bold" panose="020B0503020202020204" pitchFamily="34" charset="0"/>
              <a:ea typeface="Verdana" panose="020B0604030504040204" pitchFamily="34" charset="0"/>
              <a:cs typeface="Verdana" panose="020B0604030504040204" pitchFamily="34" charset="0"/>
            </a:endParaRPr>
          </a:p>
        </p:txBody>
      </p:sp>
      <p:pic>
        <p:nvPicPr>
          <p:cNvPr id="14" name="Picture 13" descr="A picture containing outdoor, drawing&#10;&#10;Description automatically generated">
            <a:extLst>
              <a:ext uri="{FF2B5EF4-FFF2-40B4-BE49-F238E27FC236}">
                <a16:creationId xmlns:a16="http://schemas.microsoft.com/office/drawing/2014/main" id="{27FABE4E-49FB-3D43-9EFA-AC858F702D3E}"/>
              </a:ext>
            </a:extLst>
          </p:cNvPr>
          <p:cNvPicPr>
            <a:picLocks noChangeAspect="1"/>
          </p:cNvPicPr>
          <p:nvPr/>
        </p:nvPicPr>
        <p:blipFill>
          <a:blip r:embed="rId4"/>
          <a:stretch>
            <a:fillRect/>
          </a:stretch>
        </p:blipFill>
        <p:spPr>
          <a:xfrm>
            <a:off x="137491" y="6151562"/>
            <a:ext cx="1734550" cy="369395"/>
          </a:xfrm>
          <a:prstGeom prst="rect">
            <a:avLst/>
          </a:prstGeom>
        </p:spPr>
      </p:pic>
    </p:spTree>
    <p:extLst>
      <p:ext uri="{BB962C8B-B14F-4D97-AF65-F5344CB8AC3E}">
        <p14:creationId xmlns:p14="http://schemas.microsoft.com/office/powerpoint/2010/main" val="162939444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BC03541-7F76-F84D-B900-6A06BCB0762B}"/>
              </a:ext>
            </a:extLst>
          </p:cNvPr>
          <p:cNvPicPr>
            <a:picLocks noChangeAspect="1"/>
          </p:cNvPicPr>
          <p:nvPr/>
        </p:nvPicPr>
        <p:blipFill rotWithShape="1">
          <a:blip r:embed="rId3">
            <a:extLst>
              <a:ext uri="{28A0092B-C50C-407E-A947-70E740481C1C}">
                <a14:useLocalDpi xmlns:a14="http://schemas.microsoft.com/office/drawing/2010/main" val="0"/>
              </a:ext>
            </a:extLst>
          </a:blip>
          <a:srcRect t="31188" b="46619"/>
          <a:stretch/>
        </p:blipFill>
        <p:spPr>
          <a:xfrm>
            <a:off x="0" y="6569764"/>
            <a:ext cx="12192000" cy="288235"/>
          </a:xfrm>
          <a:prstGeom prst="rect">
            <a:avLst/>
          </a:prstGeom>
        </p:spPr>
      </p:pic>
      <p:sp>
        <p:nvSpPr>
          <p:cNvPr id="10" name="Title 1">
            <a:extLst>
              <a:ext uri="{FF2B5EF4-FFF2-40B4-BE49-F238E27FC236}">
                <a16:creationId xmlns:a16="http://schemas.microsoft.com/office/drawing/2014/main" id="{29E60341-1222-9840-9057-1060D685AF29}"/>
              </a:ext>
            </a:extLst>
          </p:cNvPr>
          <p:cNvSpPr txBox="1">
            <a:spLocks/>
          </p:cNvSpPr>
          <p:nvPr/>
        </p:nvSpPr>
        <p:spPr>
          <a:xfrm>
            <a:off x="393355" y="12630"/>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b="1" dirty="0">
                <a:solidFill>
                  <a:srgbClr val="0B2C53"/>
                </a:solidFill>
                <a:latin typeface="Avenir Next" panose="020B0503020202020204" pitchFamily="34" charset="0"/>
                <a:ea typeface="Verdana" panose="020B0604030504040204" pitchFamily="34" charset="0"/>
                <a:cs typeface="Verdana" panose="020B0604030504040204" pitchFamily="34" charset="0"/>
              </a:rPr>
              <a:t>OVERVIEW OF PROJECT</a:t>
            </a:r>
          </a:p>
        </p:txBody>
      </p:sp>
      <p:sp>
        <p:nvSpPr>
          <p:cNvPr id="13" name="Content Placeholder 3">
            <a:extLst>
              <a:ext uri="{FF2B5EF4-FFF2-40B4-BE49-F238E27FC236}">
                <a16:creationId xmlns:a16="http://schemas.microsoft.com/office/drawing/2014/main" id="{7118E34D-1D8E-8B4F-A579-9C85256C92BD}"/>
              </a:ext>
            </a:extLst>
          </p:cNvPr>
          <p:cNvSpPr>
            <a:spLocks noGrp="1"/>
          </p:cNvSpPr>
          <p:nvPr>
            <p:ph idx="1"/>
          </p:nvPr>
        </p:nvSpPr>
        <p:spPr>
          <a:xfrm>
            <a:off x="393355" y="977830"/>
            <a:ext cx="11382634" cy="4853461"/>
          </a:xfrm>
        </p:spPr>
        <p:txBody>
          <a:bodyPr>
            <a:normAutofit/>
          </a:bodyPr>
          <a:lstStyle/>
          <a:p>
            <a:pPr>
              <a:lnSpc>
                <a:spcPct val="100000"/>
              </a:lnSpc>
              <a:buSzPct val="75000"/>
              <a:buFont typeface="Wingdings" pitchFamily="2" charset="2"/>
              <a:buChar char="§"/>
            </a:pPr>
            <a:r>
              <a:rPr lang="en-US" b="1" dirty="0">
                <a:solidFill>
                  <a:srgbClr val="D44527"/>
                </a:solidFill>
                <a:latin typeface="Avenir Next Demi Bold" panose="020B0503020202020204" pitchFamily="34" charset="0"/>
                <a:ea typeface="Verdana" panose="020B0604030504040204" pitchFamily="34" charset="0"/>
                <a:cs typeface="Verdana" panose="020B0604030504040204" pitchFamily="34" charset="0"/>
              </a:rPr>
              <a:t>Results and recommendations will be presented to stakeholders in June, comments incorporated into final report</a:t>
            </a:r>
          </a:p>
          <a:p>
            <a:pPr>
              <a:lnSpc>
                <a:spcPct val="100000"/>
              </a:lnSpc>
              <a:buSzPct val="75000"/>
              <a:buFont typeface="Wingdings" pitchFamily="2" charset="2"/>
              <a:buChar char="§"/>
            </a:pPr>
            <a:r>
              <a:rPr lang="en-US" b="1" dirty="0">
                <a:solidFill>
                  <a:srgbClr val="D44527"/>
                </a:solidFill>
                <a:latin typeface="Avenir Next Demi Bold" panose="020B0503020202020204" pitchFamily="34" charset="0"/>
                <a:ea typeface="Verdana" panose="020B0604030504040204" pitchFamily="34" charset="0"/>
                <a:cs typeface="Verdana" panose="020B0604030504040204" pitchFamily="34" charset="0"/>
              </a:rPr>
              <a:t>Final report completed by mid-July</a:t>
            </a:r>
          </a:p>
        </p:txBody>
      </p:sp>
      <p:pic>
        <p:nvPicPr>
          <p:cNvPr id="14" name="Picture 13" descr="A picture containing outdoor, drawing&#10;&#10;Description automatically generated">
            <a:extLst>
              <a:ext uri="{FF2B5EF4-FFF2-40B4-BE49-F238E27FC236}">
                <a16:creationId xmlns:a16="http://schemas.microsoft.com/office/drawing/2014/main" id="{27FABE4E-49FB-3D43-9EFA-AC858F702D3E}"/>
              </a:ext>
            </a:extLst>
          </p:cNvPr>
          <p:cNvPicPr>
            <a:picLocks noChangeAspect="1"/>
          </p:cNvPicPr>
          <p:nvPr/>
        </p:nvPicPr>
        <p:blipFill>
          <a:blip r:embed="rId4"/>
          <a:stretch>
            <a:fillRect/>
          </a:stretch>
        </p:blipFill>
        <p:spPr>
          <a:xfrm>
            <a:off x="137491" y="6151562"/>
            <a:ext cx="1734550" cy="369395"/>
          </a:xfrm>
          <a:prstGeom prst="rect">
            <a:avLst/>
          </a:prstGeom>
        </p:spPr>
      </p:pic>
    </p:spTree>
    <p:extLst>
      <p:ext uri="{BB962C8B-B14F-4D97-AF65-F5344CB8AC3E}">
        <p14:creationId xmlns:p14="http://schemas.microsoft.com/office/powerpoint/2010/main" val="57713337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BC03541-7F76-F84D-B900-6A06BCB0762B}"/>
              </a:ext>
            </a:extLst>
          </p:cNvPr>
          <p:cNvPicPr>
            <a:picLocks noChangeAspect="1"/>
          </p:cNvPicPr>
          <p:nvPr/>
        </p:nvPicPr>
        <p:blipFill rotWithShape="1">
          <a:blip r:embed="rId3">
            <a:extLst>
              <a:ext uri="{28A0092B-C50C-407E-A947-70E740481C1C}">
                <a14:useLocalDpi xmlns:a14="http://schemas.microsoft.com/office/drawing/2010/main" val="0"/>
              </a:ext>
            </a:extLst>
          </a:blip>
          <a:srcRect t="31188" b="46619"/>
          <a:stretch/>
        </p:blipFill>
        <p:spPr>
          <a:xfrm>
            <a:off x="0" y="6569764"/>
            <a:ext cx="12192000" cy="288235"/>
          </a:xfrm>
          <a:prstGeom prst="rect">
            <a:avLst/>
          </a:prstGeom>
        </p:spPr>
      </p:pic>
      <p:sp>
        <p:nvSpPr>
          <p:cNvPr id="10" name="Title 1">
            <a:extLst>
              <a:ext uri="{FF2B5EF4-FFF2-40B4-BE49-F238E27FC236}">
                <a16:creationId xmlns:a16="http://schemas.microsoft.com/office/drawing/2014/main" id="{29E60341-1222-9840-9057-1060D685AF29}"/>
              </a:ext>
            </a:extLst>
          </p:cNvPr>
          <p:cNvSpPr txBox="1">
            <a:spLocks/>
          </p:cNvSpPr>
          <p:nvPr/>
        </p:nvSpPr>
        <p:spPr>
          <a:xfrm>
            <a:off x="393355" y="12630"/>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b="1" dirty="0">
                <a:solidFill>
                  <a:srgbClr val="0B2C53"/>
                </a:solidFill>
                <a:latin typeface="Avenir Next" panose="020B0503020202020204" pitchFamily="34" charset="0"/>
                <a:ea typeface="Verdana" panose="020B0604030504040204" pitchFamily="34" charset="0"/>
                <a:cs typeface="Verdana" panose="020B0604030504040204" pitchFamily="34" charset="0"/>
              </a:rPr>
              <a:t>PARTNERS</a:t>
            </a:r>
          </a:p>
        </p:txBody>
      </p:sp>
      <p:sp>
        <p:nvSpPr>
          <p:cNvPr id="13" name="Content Placeholder 3">
            <a:extLst>
              <a:ext uri="{FF2B5EF4-FFF2-40B4-BE49-F238E27FC236}">
                <a16:creationId xmlns:a16="http://schemas.microsoft.com/office/drawing/2014/main" id="{7118E34D-1D8E-8B4F-A579-9C85256C92BD}"/>
              </a:ext>
            </a:extLst>
          </p:cNvPr>
          <p:cNvSpPr>
            <a:spLocks noGrp="1"/>
          </p:cNvSpPr>
          <p:nvPr>
            <p:ph idx="1"/>
          </p:nvPr>
        </p:nvSpPr>
        <p:spPr>
          <a:xfrm>
            <a:off x="393355" y="977830"/>
            <a:ext cx="11382634" cy="5173732"/>
          </a:xfrm>
        </p:spPr>
        <p:txBody>
          <a:bodyPr>
            <a:normAutofit lnSpcReduction="10000"/>
          </a:bodyPr>
          <a:lstStyle/>
          <a:p>
            <a:pPr>
              <a:lnSpc>
                <a:spcPct val="100000"/>
              </a:lnSpc>
              <a:buSzPct val="75000"/>
              <a:buFont typeface="Wingdings" pitchFamily="2" charset="2"/>
              <a:buChar char="§"/>
            </a:pPr>
            <a:r>
              <a:rPr lang="en-US" b="1" dirty="0">
                <a:solidFill>
                  <a:srgbClr val="D44527"/>
                </a:solidFill>
                <a:latin typeface="Avenir Next" panose="020B0503020202020204" pitchFamily="34" charset="0"/>
                <a:ea typeface="Verdana" panose="020B0604030504040204" pitchFamily="34" charset="0"/>
                <a:cs typeface="Verdana" panose="020B0604030504040204" pitchFamily="34" charset="0"/>
              </a:rPr>
              <a:t>Colorado Department of Labor and Employment</a:t>
            </a:r>
          </a:p>
          <a:p>
            <a:pPr lvl="1">
              <a:lnSpc>
                <a:spcPct val="100000"/>
              </a:lnSpc>
              <a:buSzPct val="75000"/>
              <a:buFont typeface="Wingdings" pitchFamily="2" charset="2"/>
              <a:buChar char="§"/>
            </a:pPr>
            <a:r>
              <a:rPr lang="en-US" b="1" dirty="0">
                <a:solidFill>
                  <a:srgbClr val="222F63"/>
                </a:solidFill>
                <a:latin typeface="Avenir Next" panose="020B0503020202020204" pitchFamily="34" charset="0"/>
                <a:ea typeface="Verdana" panose="020B0604030504040204" pitchFamily="34" charset="0"/>
                <a:cs typeface="Verdana" panose="020B0604030504040204" pitchFamily="34" charset="0"/>
              </a:rPr>
              <a:t>Office of the Future of Work: </a:t>
            </a:r>
            <a:r>
              <a:rPr lang="en-US" b="1" dirty="0">
                <a:solidFill>
                  <a:srgbClr val="222F63"/>
                </a:solidFill>
                <a:latin typeface="Avenir Next Demi Bold" panose="020B0503020202020204" pitchFamily="34" charset="0"/>
                <a:ea typeface="Verdana" panose="020B0604030504040204" pitchFamily="34" charset="0"/>
                <a:cs typeface="Verdana" panose="020B0604030504040204" pitchFamily="34" charset="0"/>
              </a:rPr>
              <a:t>focused on work opportunities and dynamics that will impact Colorado workers of many types</a:t>
            </a:r>
          </a:p>
          <a:p>
            <a:pPr lvl="1">
              <a:lnSpc>
                <a:spcPct val="100000"/>
              </a:lnSpc>
              <a:buSzPct val="75000"/>
              <a:buFont typeface="Wingdings" pitchFamily="2" charset="2"/>
              <a:buChar char="§"/>
            </a:pPr>
            <a:r>
              <a:rPr lang="en-US" b="1" dirty="0">
                <a:solidFill>
                  <a:srgbClr val="222F63"/>
                </a:solidFill>
                <a:latin typeface="Avenir Next" panose="020B0503020202020204" pitchFamily="34" charset="0"/>
                <a:ea typeface="Verdana" panose="020B0604030504040204" pitchFamily="34" charset="0"/>
                <a:cs typeface="Verdana" panose="020B0604030504040204" pitchFamily="34" charset="0"/>
              </a:rPr>
              <a:t>Colorado Rural Workforce Consortium:</a:t>
            </a:r>
            <a:r>
              <a:rPr lang="en-US" b="1" dirty="0">
                <a:solidFill>
                  <a:srgbClr val="222F63"/>
                </a:solidFill>
                <a:latin typeface="Avenir Next Demi Bold" panose="020B0503020202020204" pitchFamily="34" charset="0"/>
                <a:ea typeface="Verdana" panose="020B0604030504040204" pitchFamily="34" charset="0"/>
                <a:cs typeface="Verdana" panose="020B0604030504040204" pitchFamily="34" charset="0"/>
              </a:rPr>
              <a:t> includes network of 10 workforce sub-areas, representing 51 rural counties across the state</a:t>
            </a:r>
          </a:p>
          <a:p>
            <a:pPr lvl="1">
              <a:lnSpc>
                <a:spcPct val="100000"/>
              </a:lnSpc>
              <a:buSzPct val="75000"/>
              <a:buFont typeface="Wingdings" pitchFamily="2" charset="2"/>
              <a:buChar char="§"/>
            </a:pPr>
            <a:r>
              <a:rPr lang="en-US" b="1" dirty="0">
                <a:solidFill>
                  <a:srgbClr val="222F63"/>
                </a:solidFill>
                <a:latin typeface="Avenir Next" panose="020B0503020202020204" pitchFamily="34" charset="0"/>
                <a:ea typeface="Verdana" panose="020B0604030504040204" pitchFamily="34" charset="0"/>
                <a:cs typeface="Verdana" panose="020B0604030504040204" pitchFamily="34" charset="0"/>
              </a:rPr>
              <a:t>Adult Employment Services and Workforce Areas:</a:t>
            </a:r>
            <a:r>
              <a:rPr lang="en-US" b="1" dirty="0">
                <a:solidFill>
                  <a:srgbClr val="222F63"/>
                </a:solidFill>
                <a:latin typeface="Avenir Next Demi Bold" panose="020B0503020202020204" pitchFamily="34" charset="0"/>
                <a:ea typeface="Verdana" panose="020B0604030504040204" pitchFamily="34" charset="0"/>
                <a:cs typeface="Verdana" panose="020B0604030504040204" pitchFamily="34" charset="0"/>
              </a:rPr>
              <a:t> oversees workforce programs, including Rural Consortium and 8 additional workforce areas</a:t>
            </a:r>
          </a:p>
          <a:p>
            <a:pPr>
              <a:lnSpc>
                <a:spcPct val="100000"/>
              </a:lnSpc>
              <a:buSzPct val="75000"/>
              <a:buFont typeface="Wingdings" pitchFamily="2" charset="2"/>
              <a:buChar char="§"/>
            </a:pPr>
            <a:r>
              <a:rPr lang="en-US" b="1" dirty="0">
                <a:solidFill>
                  <a:srgbClr val="D44527"/>
                </a:solidFill>
                <a:latin typeface="Avenir Next" panose="020B0503020202020204" pitchFamily="34" charset="0"/>
                <a:ea typeface="Verdana" panose="020B0604030504040204" pitchFamily="34" charset="0"/>
                <a:cs typeface="Verdana" panose="020B0604030504040204" pitchFamily="34" charset="0"/>
              </a:rPr>
              <a:t>Skills 2 Compete Coalition</a:t>
            </a:r>
          </a:p>
          <a:p>
            <a:pPr lvl="1">
              <a:lnSpc>
                <a:spcPct val="100000"/>
              </a:lnSpc>
              <a:buSzPct val="75000"/>
              <a:buFont typeface="Wingdings" pitchFamily="2" charset="2"/>
              <a:buChar char="§"/>
            </a:pPr>
            <a:r>
              <a:rPr lang="en-US" b="1" dirty="0">
                <a:solidFill>
                  <a:srgbClr val="222F63"/>
                </a:solidFill>
                <a:latin typeface="Avenir Next Demi Bold" panose="020B0503020202020204" pitchFamily="34" charset="0"/>
                <a:ea typeface="Verdana" panose="020B0604030504040204" pitchFamily="34" charset="0"/>
                <a:cs typeface="Verdana" panose="020B0604030504040204" pitchFamily="34" charset="0"/>
              </a:rPr>
              <a:t>Colorado branch of National Skills Coalition; diverse membership ultimately advocates for skills training of all types needed by adults</a:t>
            </a:r>
          </a:p>
          <a:p>
            <a:pPr lvl="1">
              <a:lnSpc>
                <a:spcPct val="100000"/>
              </a:lnSpc>
              <a:buSzPct val="75000"/>
              <a:buFont typeface="Wingdings" pitchFamily="2" charset="2"/>
              <a:buChar char="§"/>
            </a:pPr>
            <a:r>
              <a:rPr lang="en-US" b="1" dirty="0">
                <a:solidFill>
                  <a:srgbClr val="222F63"/>
                </a:solidFill>
                <a:latin typeface="Avenir Next" panose="020B0503020202020204" pitchFamily="34" charset="0"/>
                <a:ea typeface="Verdana" panose="020B0604030504040204" pitchFamily="34" charset="0"/>
                <a:cs typeface="Verdana" panose="020B0604030504040204" pitchFamily="34" charset="0"/>
              </a:rPr>
              <a:t>Support Services Committee: </a:t>
            </a:r>
            <a:r>
              <a:rPr lang="en-US" b="1" dirty="0">
                <a:solidFill>
                  <a:srgbClr val="222F63"/>
                </a:solidFill>
                <a:latin typeface="Avenir Next Demi Bold" panose="020B0503020202020204" pitchFamily="34" charset="0"/>
                <a:ea typeface="Verdana" panose="020B0604030504040204" pitchFamily="34" charset="0"/>
                <a:cs typeface="Verdana" panose="020B0604030504040204" pitchFamily="34" charset="0"/>
              </a:rPr>
              <a:t>comprised of organizations, agencies, advocates, and interested citizens who are concerned about supportive services that lead to achievement of vocational goals</a:t>
            </a:r>
          </a:p>
        </p:txBody>
      </p:sp>
      <p:pic>
        <p:nvPicPr>
          <p:cNvPr id="14" name="Picture 13" descr="A picture containing outdoor, drawing&#10;&#10;Description automatically generated">
            <a:extLst>
              <a:ext uri="{FF2B5EF4-FFF2-40B4-BE49-F238E27FC236}">
                <a16:creationId xmlns:a16="http://schemas.microsoft.com/office/drawing/2014/main" id="{27FABE4E-49FB-3D43-9EFA-AC858F702D3E}"/>
              </a:ext>
            </a:extLst>
          </p:cNvPr>
          <p:cNvPicPr>
            <a:picLocks noChangeAspect="1"/>
          </p:cNvPicPr>
          <p:nvPr/>
        </p:nvPicPr>
        <p:blipFill>
          <a:blip r:embed="rId4"/>
          <a:stretch>
            <a:fillRect/>
          </a:stretch>
        </p:blipFill>
        <p:spPr>
          <a:xfrm>
            <a:off x="137491" y="6151562"/>
            <a:ext cx="1734550" cy="369395"/>
          </a:xfrm>
          <a:prstGeom prst="rect">
            <a:avLst/>
          </a:prstGeom>
        </p:spPr>
      </p:pic>
    </p:spTree>
    <p:extLst>
      <p:ext uri="{BB962C8B-B14F-4D97-AF65-F5344CB8AC3E}">
        <p14:creationId xmlns:p14="http://schemas.microsoft.com/office/powerpoint/2010/main" val="249180384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29E60341-1222-9840-9057-1060D685AF29}"/>
              </a:ext>
            </a:extLst>
          </p:cNvPr>
          <p:cNvSpPr txBox="1">
            <a:spLocks/>
          </p:cNvSpPr>
          <p:nvPr/>
        </p:nvSpPr>
        <p:spPr>
          <a:xfrm>
            <a:off x="393355" y="12630"/>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b="1" dirty="0">
                <a:solidFill>
                  <a:srgbClr val="0B2C53"/>
                </a:solidFill>
                <a:latin typeface="Avenir Next" panose="020B0503020202020204" pitchFamily="34" charset="0"/>
                <a:ea typeface="Verdana" panose="020B0604030504040204" pitchFamily="34" charset="0"/>
                <a:cs typeface="Verdana" panose="020B0604030504040204" pitchFamily="34" charset="0"/>
              </a:rPr>
              <a:t>REGIONS</a:t>
            </a:r>
          </a:p>
        </p:txBody>
      </p:sp>
      <p:pic>
        <p:nvPicPr>
          <p:cNvPr id="14" name="Picture 13" descr="A picture containing outdoor, drawing&#10;&#10;Description automatically generated">
            <a:extLst>
              <a:ext uri="{FF2B5EF4-FFF2-40B4-BE49-F238E27FC236}">
                <a16:creationId xmlns:a16="http://schemas.microsoft.com/office/drawing/2014/main" id="{27FABE4E-49FB-3D43-9EFA-AC858F702D3E}"/>
              </a:ext>
            </a:extLst>
          </p:cNvPr>
          <p:cNvPicPr>
            <a:picLocks noChangeAspect="1"/>
          </p:cNvPicPr>
          <p:nvPr/>
        </p:nvPicPr>
        <p:blipFill>
          <a:blip r:embed="rId3"/>
          <a:stretch>
            <a:fillRect/>
          </a:stretch>
        </p:blipFill>
        <p:spPr>
          <a:xfrm>
            <a:off x="137491" y="6151562"/>
            <a:ext cx="1734550" cy="369395"/>
          </a:xfrm>
          <a:prstGeom prst="rect">
            <a:avLst/>
          </a:prstGeom>
        </p:spPr>
      </p:pic>
      <p:pic>
        <p:nvPicPr>
          <p:cNvPr id="8" name="Picture 7">
            <a:extLst>
              <a:ext uri="{FF2B5EF4-FFF2-40B4-BE49-F238E27FC236}">
                <a16:creationId xmlns:a16="http://schemas.microsoft.com/office/drawing/2014/main" id="{144F8059-97F8-4042-9DC9-BF0081EA9E17}"/>
              </a:ext>
            </a:extLst>
          </p:cNvPr>
          <p:cNvPicPr>
            <a:picLocks noChangeAspect="1"/>
          </p:cNvPicPr>
          <p:nvPr/>
        </p:nvPicPr>
        <p:blipFill>
          <a:blip r:embed="rId4"/>
          <a:srcRect/>
          <a:stretch/>
        </p:blipFill>
        <p:spPr>
          <a:xfrm>
            <a:off x="1770169" y="978829"/>
            <a:ext cx="8602894" cy="5540846"/>
          </a:xfrm>
          <a:prstGeom prst="rect">
            <a:avLst/>
          </a:prstGeom>
          <a:effectLst/>
        </p:spPr>
      </p:pic>
      <p:sp>
        <p:nvSpPr>
          <p:cNvPr id="9" name="TextBox 8">
            <a:extLst>
              <a:ext uri="{FF2B5EF4-FFF2-40B4-BE49-F238E27FC236}">
                <a16:creationId xmlns:a16="http://schemas.microsoft.com/office/drawing/2014/main" id="{D5E0B255-1DED-484D-8BA7-600EAA5E5154}"/>
              </a:ext>
            </a:extLst>
          </p:cNvPr>
          <p:cNvSpPr txBox="1"/>
          <p:nvPr/>
        </p:nvSpPr>
        <p:spPr>
          <a:xfrm>
            <a:off x="163177" y="2371896"/>
            <a:ext cx="2348375" cy="1107996"/>
          </a:xfrm>
          <a:prstGeom prst="rect">
            <a:avLst/>
          </a:prstGeom>
          <a:noFill/>
          <a:ln w="19050">
            <a:noFill/>
          </a:ln>
          <a:effectLst/>
        </p:spPr>
        <p:txBody>
          <a:bodyPr wrap="square" rtlCol="0">
            <a:spAutoFit/>
          </a:bodyPr>
          <a:lstStyle/>
          <a:p>
            <a:r>
              <a:rPr lang="en-US" sz="1100" b="1" dirty="0">
                <a:solidFill>
                  <a:srgbClr val="F8BB58"/>
                </a:solidFill>
                <a:latin typeface="Avenir Next" panose="020B0503020202020204" pitchFamily="34" charset="0"/>
                <a:ea typeface="Verdana" panose="020B0604030504040204" pitchFamily="34" charset="0"/>
                <a:cs typeface="Verdana" panose="020B0604030504040204" pitchFamily="34" charset="0"/>
              </a:rPr>
              <a:t>RURAL RESORT</a:t>
            </a:r>
          </a:p>
          <a:p>
            <a:r>
              <a:rPr lang="en-US" sz="1100" dirty="0">
                <a:latin typeface="Avenir Next" panose="020B0503020202020204" pitchFamily="34" charset="0"/>
                <a:ea typeface="Verdana" panose="020B0604030504040204" pitchFamily="34" charset="0"/>
                <a:cs typeface="Verdana" panose="020B0604030504040204" pitchFamily="34" charset="0"/>
              </a:rPr>
              <a:t>Population 25 to 54: </a:t>
            </a:r>
            <a:r>
              <a:rPr lang="en-US" sz="1100" b="1" dirty="0">
                <a:latin typeface="Avenir Next" panose="020B0503020202020204" pitchFamily="34" charset="0"/>
                <a:ea typeface="Verdana" panose="020B0604030504040204" pitchFamily="34" charset="0"/>
                <a:cs typeface="Verdana" panose="020B0604030504040204" pitchFamily="34" charset="0"/>
              </a:rPr>
              <a:t>45.0%</a:t>
            </a:r>
          </a:p>
          <a:p>
            <a:r>
              <a:rPr lang="en-US" sz="1100" dirty="0">
                <a:latin typeface="Avenir Next" panose="020B0503020202020204" pitchFamily="34" charset="0"/>
                <a:ea typeface="Verdana" panose="020B0604030504040204" pitchFamily="34" charset="0"/>
                <a:cs typeface="Verdana" panose="020B0604030504040204" pitchFamily="34" charset="0"/>
              </a:rPr>
              <a:t>Share Non-White: </a:t>
            </a:r>
            <a:r>
              <a:rPr lang="en-US" sz="1100" b="1" dirty="0">
                <a:latin typeface="Avenir Next" panose="020B0503020202020204" pitchFamily="34" charset="0"/>
                <a:ea typeface="Verdana" panose="020B0604030504040204" pitchFamily="34" charset="0"/>
                <a:cs typeface="Verdana" panose="020B0604030504040204" pitchFamily="34" charset="0"/>
              </a:rPr>
              <a:t>24.1%</a:t>
            </a:r>
          </a:p>
          <a:p>
            <a:r>
              <a:rPr lang="en-US" sz="1100" dirty="0">
                <a:latin typeface="Avenir Next" panose="020B0503020202020204" pitchFamily="34" charset="0"/>
                <a:ea typeface="Verdana" panose="020B0604030504040204" pitchFamily="34" charset="0"/>
                <a:cs typeface="Verdana" panose="020B0604030504040204" pitchFamily="34" charset="0"/>
              </a:rPr>
              <a:t>Share HS or Less: </a:t>
            </a:r>
            <a:r>
              <a:rPr lang="en-US" sz="1100" b="1" dirty="0">
                <a:latin typeface="Avenir Next" panose="020B0503020202020204" pitchFamily="34" charset="0"/>
                <a:ea typeface="Verdana" panose="020B0604030504040204" pitchFamily="34" charset="0"/>
                <a:cs typeface="Verdana" panose="020B0604030504040204" pitchFamily="34" charset="0"/>
              </a:rPr>
              <a:t>32.3%</a:t>
            </a:r>
          </a:p>
          <a:p>
            <a:r>
              <a:rPr lang="en-US" sz="1100" dirty="0">
                <a:latin typeface="Avenir Next" panose="020B0503020202020204" pitchFamily="34" charset="0"/>
                <a:ea typeface="Verdana" panose="020B0604030504040204" pitchFamily="34" charset="0"/>
                <a:cs typeface="Verdana" panose="020B0604030504040204" pitchFamily="34" charset="0"/>
              </a:rPr>
              <a:t>Limited English HHs: </a:t>
            </a:r>
            <a:r>
              <a:rPr lang="en-US" sz="1100" b="1" dirty="0">
                <a:latin typeface="Avenir Next" panose="020B0503020202020204" pitchFamily="34" charset="0"/>
                <a:ea typeface="Verdana" panose="020B0604030504040204" pitchFamily="34" charset="0"/>
                <a:cs typeface="Verdana" panose="020B0604030504040204" pitchFamily="34" charset="0"/>
              </a:rPr>
              <a:t>5.0%</a:t>
            </a:r>
          </a:p>
          <a:p>
            <a:r>
              <a:rPr lang="en-US" sz="1100" dirty="0">
                <a:latin typeface="Avenir Next" panose="020B0503020202020204" pitchFamily="34" charset="0"/>
                <a:ea typeface="Verdana" panose="020B0604030504040204" pitchFamily="34" charset="0"/>
                <a:cs typeface="Verdana" panose="020B0604030504040204" pitchFamily="34" charset="0"/>
              </a:rPr>
              <a:t>HHs With Broadband: </a:t>
            </a:r>
            <a:r>
              <a:rPr lang="en-US" sz="1100" b="1" dirty="0">
                <a:latin typeface="Avenir Next" panose="020B0503020202020204" pitchFamily="34" charset="0"/>
                <a:ea typeface="Verdana" panose="020B0604030504040204" pitchFamily="34" charset="0"/>
                <a:cs typeface="Verdana" panose="020B0604030504040204" pitchFamily="34" charset="0"/>
              </a:rPr>
              <a:t>63.0%</a:t>
            </a:r>
          </a:p>
        </p:txBody>
      </p:sp>
      <p:sp>
        <p:nvSpPr>
          <p:cNvPr id="11" name="TextBox 10">
            <a:extLst>
              <a:ext uri="{FF2B5EF4-FFF2-40B4-BE49-F238E27FC236}">
                <a16:creationId xmlns:a16="http://schemas.microsoft.com/office/drawing/2014/main" id="{534D7B57-FF99-1340-BEAE-AB355EDBF396}"/>
              </a:ext>
            </a:extLst>
          </p:cNvPr>
          <p:cNvSpPr txBox="1"/>
          <p:nvPr/>
        </p:nvSpPr>
        <p:spPr>
          <a:xfrm>
            <a:off x="163177" y="1153048"/>
            <a:ext cx="2439923" cy="1107996"/>
          </a:xfrm>
          <a:prstGeom prst="rect">
            <a:avLst/>
          </a:prstGeom>
          <a:noFill/>
          <a:ln w="19050">
            <a:noFill/>
          </a:ln>
          <a:effectLst/>
        </p:spPr>
        <p:txBody>
          <a:bodyPr wrap="square" rtlCol="0">
            <a:spAutoFit/>
          </a:bodyPr>
          <a:lstStyle/>
          <a:p>
            <a:r>
              <a:rPr lang="en-US" sz="1100" b="1" dirty="0">
                <a:solidFill>
                  <a:srgbClr val="FAA51A"/>
                </a:solidFill>
                <a:latin typeface="Avenir Next" panose="020B0503020202020204" pitchFamily="34" charset="0"/>
                <a:ea typeface="Verdana" panose="020B0604030504040204" pitchFamily="34" charset="0"/>
                <a:cs typeface="Verdana" panose="020B0604030504040204" pitchFamily="34" charset="0"/>
              </a:rPr>
              <a:t>NORTHWEST</a:t>
            </a:r>
          </a:p>
          <a:p>
            <a:r>
              <a:rPr lang="en-US" sz="1100" dirty="0">
                <a:latin typeface="Avenir Next" panose="020B0503020202020204" pitchFamily="34" charset="0"/>
                <a:ea typeface="Verdana" panose="020B0604030504040204" pitchFamily="34" charset="0"/>
                <a:cs typeface="Verdana" panose="020B0604030504040204" pitchFamily="34" charset="0"/>
              </a:rPr>
              <a:t>Population 25 to 54: </a:t>
            </a:r>
            <a:r>
              <a:rPr lang="en-US" sz="1100" b="1" dirty="0">
                <a:latin typeface="Avenir Next" panose="020B0503020202020204" pitchFamily="34" charset="0"/>
                <a:ea typeface="Verdana" panose="020B0604030504040204" pitchFamily="34" charset="0"/>
                <a:cs typeface="Verdana" panose="020B0604030504040204" pitchFamily="34" charset="0"/>
              </a:rPr>
              <a:t>40.8%</a:t>
            </a:r>
          </a:p>
          <a:p>
            <a:r>
              <a:rPr lang="en-US" sz="1100" dirty="0">
                <a:latin typeface="Avenir Next" panose="020B0503020202020204" pitchFamily="34" charset="0"/>
                <a:ea typeface="Verdana" panose="020B0604030504040204" pitchFamily="34" charset="0"/>
                <a:cs typeface="Verdana" panose="020B0604030504040204" pitchFamily="34" charset="0"/>
              </a:rPr>
              <a:t>Share Non-White: </a:t>
            </a:r>
            <a:r>
              <a:rPr lang="en-US" sz="1100" b="1" dirty="0">
                <a:latin typeface="Avenir Next" panose="020B0503020202020204" pitchFamily="34" charset="0"/>
                <a:ea typeface="Verdana" panose="020B0604030504040204" pitchFamily="34" charset="0"/>
                <a:cs typeface="Verdana" panose="020B0604030504040204" pitchFamily="34" charset="0"/>
              </a:rPr>
              <a:t>12.1%</a:t>
            </a:r>
          </a:p>
          <a:p>
            <a:r>
              <a:rPr lang="en-US" sz="1100" dirty="0">
                <a:latin typeface="Avenir Next" panose="020B0503020202020204" pitchFamily="34" charset="0"/>
                <a:ea typeface="Verdana" panose="020B0604030504040204" pitchFamily="34" charset="0"/>
                <a:cs typeface="Verdana" panose="020B0604030504040204" pitchFamily="34" charset="0"/>
              </a:rPr>
              <a:t>Share HS or Less: </a:t>
            </a:r>
            <a:r>
              <a:rPr lang="en-US" sz="1100" b="1" dirty="0">
                <a:latin typeface="Avenir Next" panose="020B0503020202020204" pitchFamily="34" charset="0"/>
                <a:ea typeface="Verdana" panose="020B0604030504040204" pitchFamily="34" charset="0"/>
                <a:cs typeface="Verdana" panose="020B0604030504040204" pitchFamily="34" charset="0"/>
              </a:rPr>
              <a:t>33.6%</a:t>
            </a:r>
          </a:p>
          <a:p>
            <a:r>
              <a:rPr lang="en-US" sz="1100" dirty="0">
                <a:latin typeface="Avenir Next" panose="020B0503020202020204" pitchFamily="34" charset="0"/>
                <a:ea typeface="Verdana" panose="020B0604030504040204" pitchFamily="34" charset="0"/>
                <a:cs typeface="Verdana" panose="020B0604030504040204" pitchFamily="34" charset="0"/>
              </a:rPr>
              <a:t>Limited English HHs: </a:t>
            </a:r>
            <a:r>
              <a:rPr lang="en-US" sz="1100" b="1" dirty="0">
                <a:latin typeface="Avenir Next" panose="020B0503020202020204" pitchFamily="34" charset="0"/>
                <a:ea typeface="Verdana" panose="020B0604030504040204" pitchFamily="34" charset="0"/>
                <a:cs typeface="Verdana" panose="020B0604030504040204" pitchFamily="34" charset="0"/>
              </a:rPr>
              <a:t>1.2%</a:t>
            </a:r>
          </a:p>
          <a:p>
            <a:r>
              <a:rPr lang="en-US" sz="1100" dirty="0">
                <a:latin typeface="Avenir Next" panose="020B0503020202020204" pitchFamily="34" charset="0"/>
                <a:ea typeface="Verdana" panose="020B0604030504040204" pitchFamily="34" charset="0"/>
                <a:cs typeface="Verdana" panose="020B0604030504040204" pitchFamily="34" charset="0"/>
              </a:rPr>
              <a:t>HHs With Broadband: </a:t>
            </a:r>
            <a:r>
              <a:rPr lang="en-US" sz="1100" b="1" dirty="0">
                <a:latin typeface="Avenir Next" panose="020B0503020202020204" pitchFamily="34" charset="0"/>
                <a:ea typeface="Verdana" panose="020B0604030504040204" pitchFamily="34" charset="0"/>
                <a:cs typeface="Verdana" panose="020B0604030504040204" pitchFamily="34" charset="0"/>
              </a:rPr>
              <a:t>65.1%</a:t>
            </a:r>
          </a:p>
        </p:txBody>
      </p:sp>
      <p:sp>
        <p:nvSpPr>
          <p:cNvPr id="12" name="TextBox 11">
            <a:extLst>
              <a:ext uri="{FF2B5EF4-FFF2-40B4-BE49-F238E27FC236}">
                <a16:creationId xmlns:a16="http://schemas.microsoft.com/office/drawing/2014/main" id="{046B1A70-4BB2-CE44-96C1-144F8B3BB658}"/>
              </a:ext>
            </a:extLst>
          </p:cNvPr>
          <p:cNvSpPr txBox="1"/>
          <p:nvPr/>
        </p:nvSpPr>
        <p:spPr>
          <a:xfrm>
            <a:off x="163177" y="3590744"/>
            <a:ext cx="2348375" cy="1107996"/>
          </a:xfrm>
          <a:prstGeom prst="rect">
            <a:avLst/>
          </a:prstGeom>
          <a:noFill/>
          <a:ln w="19050">
            <a:noFill/>
          </a:ln>
          <a:effectLst/>
        </p:spPr>
        <p:txBody>
          <a:bodyPr wrap="square" rtlCol="0">
            <a:spAutoFit/>
          </a:bodyPr>
          <a:lstStyle/>
          <a:p>
            <a:r>
              <a:rPr lang="en-US" sz="1100" b="1" dirty="0">
                <a:solidFill>
                  <a:srgbClr val="0D6E38"/>
                </a:solidFill>
                <a:latin typeface="Avenir Next" panose="020B0503020202020204" pitchFamily="34" charset="0"/>
                <a:ea typeface="Verdana" panose="020B0604030504040204" pitchFamily="34" charset="0"/>
                <a:cs typeface="Verdana" panose="020B0604030504040204" pitchFamily="34" charset="0"/>
              </a:rPr>
              <a:t>UPPER ARKANSAS</a:t>
            </a:r>
          </a:p>
          <a:p>
            <a:r>
              <a:rPr lang="en-US" sz="1100" dirty="0">
                <a:latin typeface="Avenir Next" panose="020B0503020202020204" pitchFamily="34" charset="0"/>
                <a:ea typeface="Verdana" panose="020B0604030504040204" pitchFamily="34" charset="0"/>
                <a:cs typeface="Verdana" panose="020B0604030504040204" pitchFamily="34" charset="0"/>
              </a:rPr>
              <a:t>Population 25 to 54: </a:t>
            </a:r>
            <a:r>
              <a:rPr lang="en-US" sz="1100" b="1" dirty="0">
                <a:latin typeface="Avenir Next" panose="020B0503020202020204" pitchFamily="34" charset="0"/>
                <a:ea typeface="Verdana" panose="020B0604030504040204" pitchFamily="34" charset="0"/>
                <a:cs typeface="Verdana" panose="020B0604030504040204" pitchFamily="34" charset="0"/>
              </a:rPr>
              <a:t>38.8%</a:t>
            </a:r>
          </a:p>
          <a:p>
            <a:r>
              <a:rPr lang="en-US" sz="1100" dirty="0">
                <a:latin typeface="Avenir Next" panose="020B0503020202020204" pitchFamily="34" charset="0"/>
                <a:ea typeface="Verdana" panose="020B0604030504040204" pitchFamily="34" charset="0"/>
                <a:cs typeface="Verdana" panose="020B0604030504040204" pitchFamily="34" charset="0"/>
              </a:rPr>
              <a:t>Share Non-White: </a:t>
            </a:r>
            <a:r>
              <a:rPr lang="en-US" sz="1100" b="1" dirty="0">
                <a:latin typeface="Avenir Next" panose="020B0503020202020204" pitchFamily="34" charset="0"/>
                <a:ea typeface="Verdana" panose="020B0604030504040204" pitchFamily="34" charset="0"/>
                <a:cs typeface="Verdana" panose="020B0604030504040204" pitchFamily="34" charset="0"/>
              </a:rPr>
              <a:t>17.1%</a:t>
            </a:r>
          </a:p>
          <a:p>
            <a:r>
              <a:rPr lang="en-US" sz="1100" dirty="0">
                <a:latin typeface="Avenir Next" panose="020B0503020202020204" pitchFamily="34" charset="0"/>
                <a:ea typeface="Verdana" panose="020B0604030504040204" pitchFamily="34" charset="0"/>
                <a:cs typeface="Verdana" panose="020B0604030504040204" pitchFamily="34" charset="0"/>
              </a:rPr>
              <a:t>Share HS or Less: </a:t>
            </a:r>
            <a:r>
              <a:rPr lang="en-US" sz="1100" b="1" dirty="0">
                <a:latin typeface="Avenir Next" panose="020B0503020202020204" pitchFamily="34" charset="0"/>
                <a:ea typeface="Verdana" panose="020B0604030504040204" pitchFamily="34" charset="0"/>
                <a:cs typeface="Verdana" panose="020B0604030504040204" pitchFamily="34" charset="0"/>
              </a:rPr>
              <a:t>43.7%</a:t>
            </a:r>
          </a:p>
          <a:p>
            <a:r>
              <a:rPr lang="en-US" sz="1100" dirty="0">
                <a:latin typeface="Avenir Next" panose="020B0503020202020204" pitchFamily="34" charset="0"/>
                <a:ea typeface="Verdana" panose="020B0604030504040204" pitchFamily="34" charset="0"/>
                <a:cs typeface="Verdana" panose="020B0604030504040204" pitchFamily="34" charset="0"/>
              </a:rPr>
              <a:t>Limited English HHs: </a:t>
            </a:r>
            <a:r>
              <a:rPr lang="en-US" sz="1100" b="1" dirty="0">
                <a:latin typeface="Avenir Next" panose="020B0503020202020204" pitchFamily="34" charset="0"/>
                <a:ea typeface="Verdana" panose="020B0604030504040204" pitchFamily="34" charset="0"/>
                <a:cs typeface="Verdana" panose="020B0604030504040204" pitchFamily="34" charset="0"/>
              </a:rPr>
              <a:t>0.5%</a:t>
            </a:r>
          </a:p>
          <a:p>
            <a:r>
              <a:rPr lang="en-US" sz="1100" dirty="0">
                <a:latin typeface="Avenir Next" panose="020B0503020202020204" pitchFamily="34" charset="0"/>
                <a:ea typeface="Verdana" panose="020B0604030504040204" pitchFamily="34" charset="0"/>
                <a:cs typeface="Verdana" panose="020B0604030504040204" pitchFamily="34" charset="0"/>
              </a:rPr>
              <a:t>HHs With Broadband: </a:t>
            </a:r>
            <a:r>
              <a:rPr lang="en-US" sz="1100" b="1" dirty="0">
                <a:latin typeface="Avenir Next" panose="020B0503020202020204" pitchFamily="34" charset="0"/>
                <a:ea typeface="Verdana" panose="020B0604030504040204" pitchFamily="34" charset="0"/>
                <a:cs typeface="Verdana" panose="020B0604030504040204" pitchFamily="34" charset="0"/>
              </a:rPr>
              <a:t>58.2%</a:t>
            </a:r>
          </a:p>
        </p:txBody>
      </p:sp>
      <p:sp>
        <p:nvSpPr>
          <p:cNvPr id="15" name="TextBox 14">
            <a:extLst>
              <a:ext uri="{FF2B5EF4-FFF2-40B4-BE49-F238E27FC236}">
                <a16:creationId xmlns:a16="http://schemas.microsoft.com/office/drawing/2014/main" id="{E748B764-A47C-A643-B3BB-06BD021A7A4E}"/>
              </a:ext>
            </a:extLst>
          </p:cNvPr>
          <p:cNvSpPr txBox="1"/>
          <p:nvPr/>
        </p:nvSpPr>
        <p:spPr>
          <a:xfrm>
            <a:off x="9848922" y="1448114"/>
            <a:ext cx="2343078" cy="1107996"/>
          </a:xfrm>
          <a:prstGeom prst="rect">
            <a:avLst/>
          </a:prstGeom>
          <a:noFill/>
          <a:ln w="19050">
            <a:noFill/>
          </a:ln>
          <a:effectLst/>
        </p:spPr>
        <p:txBody>
          <a:bodyPr wrap="square" rtlCol="0">
            <a:spAutoFit/>
          </a:bodyPr>
          <a:lstStyle/>
          <a:p>
            <a:r>
              <a:rPr lang="en-US" sz="1100" b="1" dirty="0">
                <a:solidFill>
                  <a:srgbClr val="222F63"/>
                </a:solidFill>
                <a:latin typeface="Avenir Next" panose="020B0503020202020204" pitchFamily="34" charset="0"/>
                <a:ea typeface="Verdana" panose="020B0604030504040204" pitchFamily="34" charset="0"/>
                <a:cs typeface="Verdana" panose="020B0604030504040204" pitchFamily="34" charset="0"/>
              </a:rPr>
              <a:t>DENVER</a:t>
            </a:r>
          </a:p>
          <a:p>
            <a:r>
              <a:rPr lang="en-US" sz="1100" dirty="0">
                <a:latin typeface="Avenir Next" panose="020B0503020202020204" pitchFamily="34" charset="0"/>
                <a:ea typeface="Verdana" panose="020B0604030504040204" pitchFamily="34" charset="0"/>
                <a:cs typeface="Verdana" panose="020B0604030504040204" pitchFamily="34" charset="0"/>
              </a:rPr>
              <a:t>Population 25 to 54: </a:t>
            </a:r>
            <a:r>
              <a:rPr lang="en-US" sz="1100" b="1" dirty="0">
                <a:latin typeface="Avenir Next" panose="020B0503020202020204" pitchFamily="34" charset="0"/>
                <a:ea typeface="Verdana" panose="020B0604030504040204" pitchFamily="34" charset="0"/>
                <a:cs typeface="Verdana" panose="020B0604030504040204" pitchFamily="34" charset="0"/>
              </a:rPr>
              <a:t>50.5%</a:t>
            </a:r>
          </a:p>
          <a:p>
            <a:r>
              <a:rPr lang="en-US" sz="1100" dirty="0">
                <a:latin typeface="Avenir Next" panose="020B0503020202020204" pitchFamily="34" charset="0"/>
                <a:ea typeface="Verdana" panose="020B0604030504040204" pitchFamily="34" charset="0"/>
                <a:cs typeface="Verdana" panose="020B0604030504040204" pitchFamily="34" charset="0"/>
              </a:rPr>
              <a:t>Share Non-White: </a:t>
            </a:r>
            <a:r>
              <a:rPr lang="en-US" sz="1100" b="1" dirty="0">
                <a:latin typeface="Avenir Next" panose="020B0503020202020204" pitchFamily="34" charset="0"/>
                <a:ea typeface="Verdana" panose="020B0604030504040204" pitchFamily="34" charset="0"/>
                <a:cs typeface="Verdana" panose="020B0604030504040204" pitchFamily="34" charset="0"/>
              </a:rPr>
              <a:t>41.5%</a:t>
            </a:r>
          </a:p>
          <a:p>
            <a:r>
              <a:rPr lang="en-US" sz="1100" dirty="0">
                <a:latin typeface="Avenir Next" panose="020B0503020202020204" pitchFamily="34" charset="0"/>
                <a:ea typeface="Verdana" panose="020B0604030504040204" pitchFamily="34" charset="0"/>
                <a:cs typeface="Verdana" panose="020B0604030504040204" pitchFamily="34" charset="0"/>
              </a:rPr>
              <a:t>Share HS or Less: </a:t>
            </a:r>
            <a:r>
              <a:rPr lang="en-US" sz="1100" b="1" dirty="0">
                <a:latin typeface="Avenir Next" panose="020B0503020202020204" pitchFamily="34" charset="0"/>
                <a:ea typeface="Verdana" panose="020B0604030504040204" pitchFamily="34" charset="0"/>
                <a:cs typeface="Verdana" panose="020B0604030504040204" pitchFamily="34" charset="0"/>
              </a:rPr>
              <a:t>27.5%</a:t>
            </a:r>
          </a:p>
          <a:p>
            <a:r>
              <a:rPr lang="en-US" sz="1100" dirty="0">
                <a:latin typeface="Avenir Next" panose="020B0503020202020204" pitchFamily="34" charset="0"/>
                <a:ea typeface="Verdana" panose="020B0604030504040204" pitchFamily="34" charset="0"/>
                <a:cs typeface="Verdana" panose="020B0604030504040204" pitchFamily="34" charset="0"/>
              </a:rPr>
              <a:t>Limited English HHs: </a:t>
            </a:r>
            <a:r>
              <a:rPr lang="en-US" sz="1100" b="1" dirty="0">
                <a:latin typeface="Avenir Next" panose="020B0503020202020204" pitchFamily="34" charset="0"/>
                <a:ea typeface="Verdana" panose="020B0604030504040204" pitchFamily="34" charset="0"/>
                <a:cs typeface="Verdana" panose="020B0604030504040204" pitchFamily="34" charset="0"/>
              </a:rPr>
              <a:t>4.6%</a:t>
            </a:r>
          </a:p>
          <a:p>
            <a:r>
              <a:rPr lang="en-US" sz="1100" dirty="0">
                <a:latin typeface="Avenir Next" panose="020B0503020202020204" pitchFamily="34" charset="0"/>
                <a:ea typeface="Verdana" panose="020B0604030504040204" pitchFamily="34" charset="0"/>
                <a:cs typeface="Verdana" panose="020B0604030504040204" pitchFamily="34" charset="0"/>
              </a:rPr>
              <a:t>HHs With Broadband: </a:t>
            </a:r>
            <a:r>
              <a:rPr lang="en-US" sz="1100" b="1" dirty="0">
                <a:latin typeface="Avenir Next" panose="020B0503020202020204" pitchFamily="34" charset="0"/>
                <a:ea typeface="Verdana" panose="020B0604030504040204" pitchFamily="34" charset="0"/>
                <a:cs typeface="Verdana" panose="020B0604030504040204" pitchFamily="34" charset="0"/>
              </a:rPr>
              <a:t>74.7%</a:t>
            </a:r>
          </a:p>
        </p:txBody>
      </p:sp>
      <p:sp>
        <p:nvSpPr>
          <p:cNvPr id="16" name="TextBox 15">
            <a:extLst>
              <a:ext uri="{FF2B5EF4-FFF2-40B4-BE49-F238E27FC236}">
                <a16:creationId xmlns:a16="http://schemas.microsoft.com/office/drawing/2014/main" id="{02639E56-914E-4043-A461-6424C08AAA60}"/>
              </a:ext>
            </a:extLst>
          </p:cNvPr>
          <p:cNvSpPr txBox="1"/>
          <p:nvPr/>
        </p:nvSpPr>
        <p:spPr>
          <a:xfrm>
            <a:off x="9825243" y="2716631"/>
            <a:ext cx="2343078" cy="1107996"/>
          </a:xfrm>
          <a:prstGeom prst="rect">
            <a:avLst/>
          </a:prstGeom>
          <a:noFill/>
          <a:ln w="19050">
            <a:noFill/>
          </a:ln>
          <a:effectLst/>
        </p:spPr>
        <p:txBody>
          <a:bodyPr wrap="square" rtlCol="0">
            <a:spAutoFit/>
          </a:bodyPr>
          <a:lstStyle/>
          <a:p>
            <a:r>
              <a:rPr lang="en-US" sz="1100" b="1" dirty="0">
                <a:solidFill>
                  <a:srgbClr val="707EB2"/>
                </a:solidFill>
                <a:latin typeface="Avenir Next" panose="020B0503020202020204" pitchFamily="34" charset="0"/>
                <a:ea typeface="Verdana" panose="020B0604030504040204" pitchFamily="34" charset="0"/>
                <a:cs typeface="Verdana" panose="020B0604030504040204" pitchFamily="34" charset="0"/>
              </a:rPr>
              <a:t>ARAPAHOE/DOUGLAS</a:t>
            </a:r>
          </a:p>
          <a:p>
            <a:r>
              <a:rPr lang="en-US" sz="1100" dirty="0">
                <a:latin typeface="Avenir Next" panose="020B0503020202020204" pitchFamily="34" charset="0"/>
                <a:ea typeface="Verdana" panose="020B0604030504040204" pitchFamily="34" charset="0"/>
                <a:cs typeface="Verdana" panose="020B0604030504040204" pitchFamily="34" charset="0"/>
              </a:rPr>
              <a:t>Population 25 to 54: </a:t>
            </a:r>
            <a:r>
              <a:rPr lang="en-US" sz="1100" b="1" dirty="0">
                <a:latin typeface="Avenir Next" panose="020B0503020202020204" pitchFamily="34" charset="0"/>
                <a:ea typeface="Verdana" panose="020B0604030504040204" pitchFamily="34" charset="0"/>
                <a:cs typeface="Verdana" panose="020B0604030504040204" pitchFamily="34" charset="0"/>
              </a:rPr>
              <a:t>42.7%</a:t>
            </a:r>
          </a:p>
          <a:p>
            <a:r>
              <a:rPr lang="en-US" sz="1100" dirty="0">
                <a:latin typeface="Avenir Next" panose="020B0503020202020204" pitchFamily="34" charset="0"/>
                <a:ea typeface="Verdana" panose="020B0604030504040204" pitchFamily="34" charset="0"/>
                <a:cs typeface="Verdana" panose="020B0604030504040204" pitchFamily="34" charset="0"/>
              </a:rPr>
              <a:t>Share Non-White: </a:t>
            </a:r>
            <a:r>
              <a:rPr lang="en-US" sz="1100" b="1" dirty="0">
                <a:latin typeface="Avenir Next" panose="020B0503020202020204" pitchFamily="34" charset="0"/>
                <a:ea typeface="Verdana" panose="020B0604030504040204" pitchFamily="34" charset="0"/>
                <a:cs typeface="Verdana" panose="020B0604030504040204" pitchFamily="34" charset="0"/>
              </a:rPr>
              <a:t>29.7%</a:t>
            </a:r>
          </a:p>
          <a:p>
            <a:r>
              <a:rPr lang="en-US" sz="1100" dirty="0">
                <a:latin typeface="Avenir Next" panose="020B0503020202020204" pitchFamily="34" charset="0"/>
                <a:ea typeface="Verdana" panose="020B0604030504040204" pitchFamily="34" charset="0"/>
                <a:cs typeface="Verdana" panose="020B0604030504040204" pitchFamily="34" charset="0"/>
              </a:rPr>
              <a:t>Share HS or Less: </a:t>
            </a:r>
            <a:r>
              <a:rPr lang="en-US" sz="1100" b="1" dirty="0">
                <a:latin typeface="Avenir Next" panose="020B0503020202020204" pitchFamily="34" charset="0"/>
                <a:ea typeface="Verdana" panose="020B0604030504040204" pitchFamily="34" charset="0"/>
                <a:cs typeface="Verdana" panose="020B0604030504040204" pitchFamily="34" charset="0"/>
              </a:rPr>
              <a:t>22.7%</a:t>
            </a:r>
          </a:p>
          <a:p>
            <a:r>
              <a:rPr lang="en-US" sz="1100" dirty="0">
                <a:latin typeface="Avenir Next" panose="020B0503020202020204" pitchFamily="34" charset="0"/>
                <a:ea typeface="Verdana" panose="020B0604030504040204" pitchFamily="34" charset="0"/>
                <a:cs typeface="Verdana" panose="020B0604030504040204" pitchFamily="34" charset="0"/>
              </a:rPr>
              <a:t>Limited English HHs: </a:t>
            </a:r>
            <a:r>
              <a:rPr lang="en-US" sz="1100" b="1" dirty="0">
                <a:latin typeface="Avenir Next" panose="020B0503020202020204" pitchFamily="34" charset="0"/>
                <a:ea typeface="Verdana" panose="020B0604030504040204" pitchFamily="34" charset="0"/>
                <a:cs typeface="Verdana" panose="020B0604030504040204" pitchFamily="34" charset="0"/>
              </a:rPr>
              <a:t>3.2%</a:t>
            </a:r>
          </a:p>
          <a:p>
            <a:r>
              <a:rPr lang="en-US" sz="1100" dirty="0">
                <a:latin typeface="Avenir Next" panose="020B0503020202020204" pitchFamily="34" charset="0"/>
                <a:ea typeface="Verdana" panose="020B0604030504040204" pitchFamily="34" charset="0"/>
                <a:cs typeface="Verdana" panose="020B0604030504040204" pitchFamily="34" charset="0"/>
              </a:rPr>
              <a:t>HHs With Broadband: </a:t>
            </a:r>
            <a:r>
              <a:rPr lang="en-US" sz="1100" b="1" dirty="0">
                <a:latin typeface="Avenir Next" panose="020B0503020202020204" pitchFamily="34" charset="0"/>
                <a:ea typeface="Verdana" panose="020B0604030504040204" pitchFamily="34" charset="0"/>
                <a:cs typeface="Verdana" panose="020B0604030504040204" pitchFamily="34" charset="0"/>
              </a:rPr>
              <a:t>82.2%</a:t>
            </a:r>
          </a:p>
        </p:txBody>
      </p:sp>
      <p:sp>
        <p:nvSpPr>
          <p:cNvPr id="17" name="TextBox 16">
            <a:extLst>
              <a:ext uri="{FF2B5EF4-FFF2-40B4-BE49-F238E27FC236}">
                <a16:creationId xmlns:a16="http://schemas.microsoft.com/office/drawing/2014/main" id="{30897FBA-AFD6-884E-8E0C-EE6546D6A5DD}"/>
              </a:ext>
            </a:extLst>
          </p:cNvPr>
          <p:cNvSpPr txBox="1"/>
          <p:nvPr/>
        </p:nvSpPr>
        <p:spPr>
          <a:xfrm>
            <a:off x="9827217" y="179597"/>
            <a:ext cx="2364783" cy="1107996"/>
          </a:xfrm>
          <a:prstGeom prst="rect">
            <a:avLst/>
          </a:prstGeom>
          <a:noFill/>
          <a:ln w="19050">
            <a:noFill/>
          </a:ln>
          <a:effectLst/>
        </p:spPr>
        <p:txBody>
          <a:bodyPr wrap="square" rtlCol="0">
            <a:spAutoFit/>
          </a:bodyPr>
          <a:lstStyle/>
          <a:p>
            <a:r>
              <a:rPr lang="en-US" sz="1100" b="1" dirty="0">
                <a:solidFill>
                  <a:srgbClr val="E47725"/>
                </a:solidFill>
                <a:latin typeface="Avenir Next" panose="020B0503020202020204" pitchFamily="34" charset="0"/>
                <a:ea typeface="Verdana" panose="020B0604030504040204" pitchFamily="34" charset="0"/>
                <a:cs typeface="Verdana" panose="020B0604030504040204" pitchFamily="34" charset="0"/>
              </a:rPr>
              <a:t>EASTERN</a:t>
            </a:r>
          </a:p>
          <a:p>
            <a:r>
              <a:rPr lang="en-US" sz="1100" dirty="0">
                <a:latin typeface="Avenir Next" panose="020B0503020202020204" pitchFamily="34" charset="0"/>
                <a:ea typeface="Verdana" panose="020B0604030504040204" pitchFamily="34" charset="0"/>
                <a:cs typeface="Verdana" panose="020B0604030504040204" pitchFamily="34" charset="0"/>
              </a:rPr>
              <a:t>Population 25 to 54: </a:t>
            </a:r>
            <a:r>
              <a:rPr lang="en-US" sz="1100" b="1" dirty="0">
                <a:latin typeface="Avenir Next" panose="020B0503020202020204" pitchFamily="34" charset="0"/>
                <a:ea typeface="Verdana" panose="020B0604030504040204" pitchFamily="34" charset="0"/>
                <a:cs typeface="Verdana" panose="020B0604030504040204" pitchFamily="34" charset="0"/>
              </a:rPr>
              <a:t>37.0%</a:t>
            </a:r>
          </a:p>
          <a:p>
            <a:r>
              <a:rPr lang="en-US" sz="1100" dirty="0">
                <a:latin typeface="Avenir Next" panose="020B0503020202020204" pitchFamily="34" charset="0"/>
                <a:ea typeface="Verdana" panose="020B0604030504040204" pitchFamily="34" charset="0"/>
                <a:cs typeface="Verdana" panose="020B0604030504040204" pitchFamily="34" charset="0"/>
              </a:rPr>
              <a:t>Share Non-White: </a:t>
            </a:r>
            <a:r>
              <a:rPr lang="en-US" sz="1100" b="1" dirty="0">
                <a:latin typeface="Avenir Next" panose="020B0503020202020204" pitchFamily="34" charset="0"/>
                <a:ea typeface="Verdana" panose="020B0604030504040204" pitchFamily="34" charset="0"/>
                <a:cs typeface="Verdana" panose="020B0604030504040204" pitchFamily="34" charset="0"/>
              </a:rPr>
              <a:t>22.9%</a:t>
            </a:r>
          </a:p>
          <a:p>
            <a:r>
              <a:rPr lang="en-US" sz="1100" dirty="0">
                <a:latin typeface="Avenir Next" panose="020B0503020202020204" pitchFamily="34" charset="0"/>
                <a:ea typeface="Verdana" panose="020B0604030504040204" pitchFamily="34" charset="0"/>
                <a:cs typeface="Verdana" panose="020B0604030504040204" pitchFamily="34" charset="0"/>
              </a:rPr>
              <a:t>Share HS or Less: </a:t>
            </a:r>
            <a:r>
              <a:rPr lang="en-US" sz="1100" b="1" dirty="0">
                <a:latin typeface="Avenir Next" panose="020B0503020202020204" pitchFamily="34" charset="0"/>
                <a:ea typeface="Verdana" panose="020B0604030504040204" pitchFamily="34" charset="0"/>
                <a:cs typeface="Verdana" panose="020B0604030504040204" pitchFamily="34" charset="0"/>
              </a:rPr>
              <a:t>42.8%</a:t>
            </a:r>
          </a:p>
          <a:p>
            <a:r>
              <a:rPr lang="en-US" sz="1100" dirty="0">
                <a:latin typeface="Avenir Next" panose="020B0503020202020204" pitchFamily="34" charset="0"/>
                <a:ea typeface="Verdana" panose="020B0604030504040204" pitchFamily="34" charset="0"/>
                <a:cs typeface="Verdana" panose="020B0604030504040204" pitchFamily="34" charset="0"/>
              </a:rPr>
              <a:t>Limited English HHs: </a:t>
            </a:r>
            <a:r>
              <a:rPr lang="en-US" sz="1100" b="1" dirty="0">
                <a:latin typeface="Avenir Next" panose="020B0503020202020204" pitchFamily="34" charset="0"/>
                <a:ea typeface="Verdana" panose="020B0604030504040204" pitchFamily="34" charset="0"/>
                <a:cs typeface="Verdana" panose="020B0604030504040204" pitchFamily="34" charset="0"/>
              </a:rPr>
              <a:t>2.9%</a:t>
            </a:r>
          </a:p>
          <a:p>
            <a:r>
              <a:rPr lang="en-US" sz="1100" dirty="0">
                <a:latin typeface="Avenir Next" panose="020B0503020202020204" pitchFamily="34" charset="0"/>
                <a:ea typeface="Verdana" panose="020B0604030504040204" pitchFamily="34" charset="0"/>
                <a:cs typeface="Verdana" panose="020B0604030504040204" pitchFamily="34" charset="0"/>
              </a:rPr>
              <a:t>HHs With Broadband: </a:t>
            </a:r>
            <a:r>
              <a:rPr lang="en-US" sz="1100" b="1" dirty="0">
                <a:latin typeface="Avenir Next" panose="020B0503020202020204" pitchFamily="34" charset="0"/>
                <a:ea typeface="Verdana" panose="020B0604030504040204" pitchFamily="34" charset="0"/>
                <a:cs typeface="Verdana" panose="020B0604030504040204" pitchFamily="34" charset="0"/>
              </a:rPr>
              <a:t>56.5%</a:t>
            </a:r>
          </a:p>
        </p:txBody>
      </p:sp>
      <p:sp>
        <p:nvSpPr>
          <p:cNvPr id="18" name="TextBox 17">
            <a:extLst>
              <a:ext uri="{FF2B5EF4-FFF2-40B4-BE49-F238E27FC236}">
                <a16:creationId xmlns:a16="http://schemas.microsoft.com/office/drawing/2014/main" id="{321707AE-3259-9F4E-BA75-786ED244C3F2}"/>
              </a:ext>
            </a:extLst>
          </p:cNvPr>
          <p:cNvSpPr txBox="1"/>
          <p:nvPr/>
        </p:nvSpPr>
        <p:spPr>
          <a:xfrm>
            <a:off x="9825243" y="5253663"/>
            <a:ext cx="2343078" cy="1107996"/>
          </a:xfrm>
          <a:prstGeom prst="rect">
            <a:avLst/>
          </a:prstGeom>
          <a:noFill/>
          <a:ln w="19050">
            <a:noFill/>
          </a:ln>
          <a:effectLst/>
        </p:spPr>
        <p:txBody>
          <a:bodyPr wrap="square" rtlCol="0">
            <a:spAutoFit/>
          </a:bodyPr>
          <a:lstStyle/>
          <a:p>
            <a:r>
              <a:rPr lang="en-US" sz="1100" b="1" dirty="0">
                <a:solidFill>
                  <a:srgbClr val="CE3B29"/>
                </a:solidFill>
                <a:latin typeface="Avenir Next" panose="020B0503020202020204" pitchFamily="34" charset="0"/>
                <a:ea typeface="Verdana" panose="020B0604030504040204" pitchFamily="34" charset="0"/>
                <a:cs typeface="Verdana" panose="020B0604030504040204" pitchFamily="34" charset="0"/>
              </a:rPr>
              <a:t>SOUTHEAST</a:t>
            </a:r>
          </a:p>
          <a:p>
            <a:r>
              <a:rPr lang="en-US" sz="1100" dirty="0">
                <a:latin typeface="Avenir Next" panose="020B0503020202020204" pitchFamily="34" charset="0"/>
                <a:ea typeface="Verdana" panose="020B0604030504040204" pitchFamily="34" charset="0"/>
                <a:cs typeface="Verdana" panose="020B0604030504040204" pitchFamily="34" charset="0"/>
              </a:rPr>
              <a:t>Population 25 to 54: </a:t>
            </a:r>
            <a:r>
              <a:rPr lang="en-US" sz="1100" b="1" dirty="0">
                <a:latin typeface="Avenir Next" panose="020B0503020202020204" pitchFamily="34" charset="0"/>
                <a:ea typeface="Verdana" panose="020B0604030504040204" pitchFamily="34" charset="0"/>
                <a:cs typeface="Verdana" panose="020B0604030504040204" pitchFamily="34" charset="0"/>
              </a:rPr>
              <a:t>34.8%</a:t>
            </a:r>
          </a:p>
          <a:p>
            <a:r>
              <a:rPr lang="en-US" sz="1100" dirty="0">
                <a:latin typeface="Avenir Next" panose="020B0503020202020204" pitchFamily="34" charset="0"/>
                <a:ea typeface="Verdana" panose="020B0604030504040204" pitchFamily="34" charset="0"/>
                <a:cs typeface="Verdana" panose="020B0604030504040204" pitchFamily="34" charset="0"/>
              </a:rPr>
              <a:t>Share Non-White: </a:t>
            </a:r>
            <a:r>
              <a:rPr lang="en-US" sz="1100" b="1" dirty="0">
                <a:latin typeface="Avenir Next" panose="020B0503020202020204" pitchFamily="34" charset="0"/>
                <a:ea typeface="Verdana" panose="020B0604030504040204" pitchFamily="34" charset="0"/>
                <a:cs typeface="Verdana" panose="020B0604030504040204" pitchFamily="34" charset="0"/>
              </a:rPr>
              <a:t>38.6%</a:t>
            </a:r>
          </a:p>
          <a:p>
            <a:r>
              <a:rPr lang="en-US" sz="1100" dirty="0">
                <a:latin typeface="Avenir Next" panose="020B0503020202020204" pitchFamily="34" charset="0"/>
                <a:ea typeface="Verdana" panose="020B0604030504040204" pitchFamily="34" charset="0"/>
                <a:cs typeface="Verdana" panose="020B0604030504040204" pitchFamily="34" charset="0"/>
              </a:rPr>
              <a:t>Share HS or Less: </a:t>
            </a:r>
            <a:r>
              <a:rPr lang="en-US" sz="1100" b="1" dirty="0">
                <a:latin typeface="Avenir Next" panose="020B0503020202020204" pitchFamily="34" charset="0"/>
                <a:ea typeface="Verdana" panose="020B0604030504040204" pitchFamily="34" charset="0"/>
                <a:cs typeface="Verdana" panose="020B0604030504040204" pitchFamily="34" charset="0"/>
              </a:rPr>
              <a:t>45.9%</a:t>
            </a:r>
          </a:p>
          <a:p>
            <a:r>
              <a:rPr lang="en-US" sz="1100" dirty="0">
                <a:latin typeface="Avenir Next" panose="020B0503020202020204" pitchFamily="34" charset="0"/>
                <a:ea typeface="Verdana" panose="020B0604030504040204" pitchFamily="34" charset="0"/>
                <a:cs typeface="Verdana" panose="020B0604030504040204" pitchFamily="34" charset="0"/>
              </a:rPr>
              <a:t>Limited English HHs: </a:t>
            </a:r>
            <a:r>
              <a:rPr lang="en-US" sz="1100" b="1" dirty="0">
                <a:latin typeface="Avenir Next" panose="020B0503020202020204" pitchFamily="34" charset="0"/>
                <a:ea typeface="Verdana" panose="020B0604030504040204" pitchFamily="34" charset="0"/>
                <a:cs typeface="Verdana" panose="020B0604030504040204" pitchFamily="34" charset="0"/>
              </a:rPr>
              <a:t>2.7%</a:t>
            </a:r>
          </a:p>
          <a:p>
            <a:r>
              <a:rPr lang="en-US" sz="1100" dirty="0">
                <a:latin typeface="Avenir Next" panose="020B0503020202020204" pitchFamily="34" charset="0"/>
                <a:ea typeface="Verdana" panose="020B0604030504040204" pitchFamily="34" charset="0"/>
                <a:cs typeface="Verdana" panose="020B0604030504040204" pitchFamily="34" charset="0"/>
              </a:rPr>
              <a:t>HHs With Broadband: </a:t>
            </a:r>
            <a:r>
              <a:rPr lang="en-US" sz="1100" b="1" dirty="0">
                <a:latin typeface="Avenir Next" panose="020B0503020202020204" pitchFamily="34" charset="0"/>
                <a:ea typeface="Verdana" panose="020B0604030504040204" pitchFamily="34" charset="0"/>
                <a:cs typeface="Verdana" panose="020B0604030504040204" pitchFamily="34" charset="0"/>
              </a:rPr>
              <a:t>47.6%</a:t>
            </a:r>
          </a:p>
        </p:txBody>
      </p:sp>
      <p:sp>
        <p:nvSpPr>
          <p:cNvPr id="19" name="TextBox 18">
            <a:extLst>
              <a:ext uri="{FF2B5EF4-FFF2-40B4-BE49-F238E27FC236}">
                <a16:creationId xmlns:a16="http://schemas.microsoft.com/office/drawing/2014/main" id="{A1484512-E9B4-924E-8DCB-36F686AE86E3}"/>
              </a:ext>
            </a:extLst>
          </p:cNvPr>
          <p:cNvSpPr txBox="1"/>
          <p:nvPr/>
        </p:nvSpPr>
        <p:spPr>
          <a:xfrm>
            <a:off x="1383138" y="6518303"/>
            <a:ext cx="10515600" cy="246221"/>
          </a:xfrm>
          <a:prstGeom prst="rect">
            <a:avLst/>
          </a:prstGeom>
          <a:noFill/>
        </p:spPr>
        <p:txBody>
          <a:bodyPr wrap="square" rtlCol="0">
            <a:spAutoFit/>
          </a:bodyPr>
          <a:lstStyle/>
          <a:p>
            <a:pPr algn="r"/>
            <a:r>
              <a:rPr lang="en-US" sz="1000" i="1" dirty="0">
                <a:solidFill>
                  <a:srgbClr val="0B2C53"/>
                </a:solidFill>
                <a:latin typeface="Avenir Next" panose="020B0503020202020204" pitchFamily="34" charset="0"/>
                <a:ea typeface="Verdana" panose="020B0604030504040204" pitchFamily="34" charset="0"/>
                <a:cs typeface="Verdana" panose="020B0604030504040204" pitchFamily="34" charset="0"/>
              </a:rPr>
              <a:t>Source: 2019 5-Year American Community Survey</a:t>
            </a:r>
          </a:p>
        </p:txBody>
      </p:sp>
      <p:sp>
        <p:nvSpPr>
          <p:cNvPr id="20" name="TextBox 19">
            <a:extLst>
              <a:ext uri="{FF2B5EF4-FFF2-40B4-BE49-F238E27FC236}">
                <a16:creationId xmlns:a16="http://schemas.microsoft.com/office/drawing/2014/main" id="{3824ECB2-9F65-9545-8067-CC2683A26766}"/>
              </a:ext>
            </a:extLst>
          </p:cNvPr>
          <p:cNvSpPr txBox="1"/>
          <p:nvPr/>
        </p:nvSpPr>
        <p:spPr>
          <a:xfrm>
            <a:off x="132646" y="4814054"/>
            <a:ext cx="2343078" cy="1107996"/>
          </a:xfrm>
          <a:prstGeom prst="rect">
            <a:avLst/>
          </a:prstGeom>
          <a:noFill/>
          <a:ln w="19050">
            <a:noFill/>
          </a:ln>
          <a:effectLst/>
        </p:spPr>
        <p:txBody>
          <a:bodyPr wrap="square" rtlCol="0">
            <a:spAutoFit/>
          </a:bodyPr>
          <a:lstStyle/>
          <a:p>
            <a:r>
              <a:rPr lang="en-US" sz="1100" b="1" dirty="0">
                <a:solidFill>
                  <a:srgbClr val="07A24A"/>
                </a:solidFill>
                <a:latin typeface="Avenir Next" panose="020B0503020202020204" pitchFamily="34" charset="0"/>
                <a:ea typeface="Verdana" panose="020B0604030504040204" pitchFamily="34" charset="0"/>
                <a:cs typeface="Verdana" panose="020B0604030504040204" pitchFamily="34" charset="0"/>
              </a:rPr>
              <a:t>PUEBLO</a:t>
            </a:r>
          </a:p>
          <a:p>
            <a:r>
              <a:rPr lang="en-US" sz="1100" dirty="0">
                <a:latin typeface="Avenir Next" panose="020B0503020202020204" pitchFamily="34" charset="0"/>
                <a:ea typeface="Verdana" panose="020B0604030504040204" pitchFamily="34" charset="0"/>
                <a:cs typeface="Verdana" panose="020B0604030504040204" pitchFamily="34" charset="0"/>
              </a:rPr>
              <a:t>Population 25 to 54: </a:t>
            </a:r>
            <a:r>
              <a:rPr lang="en-US" sz="1100" b="1" dirty="0">
                <a:latin typeface="Avenir Next" panose="020B0503020202020204" pitchFamily="34" charset="0"/>
                <a:ea typeface="Verdana" panose="020B0604030504040204" pitchFamily="34" charset="0"/>
                <a:cs typeface="Verdana" panose="020B0604030504040204" pitchFamily="34" charset="0"/>
              </a:rPr>
              <a:t>36.7%</a:t>
            </a:r>
          </a:p>
          <a:p>
            <a:r>
              <a:rPr lang="en-US" sz="1100" dirty="0">
                <a:latin typeface="Avenir Next" panose="020B0503020202020204" pitchFamily="34" charset="0"/>
                <a:ea typeface="Verdana" panose="020B0604030504040204" pitchFamily="34" charset="0"/>
                <a:cs typeface="Verdana" panose="020B0604030504040204" pitchFamily="34" charset="0"/>
              </a:rPr>
              <a:t>Share Non-White: </a:t>
            </a:r>
            <a:r>
              <a:rPr lang="en-US" sz="1100" b="1" dirty="0">
                <a:latin typeface="Avenir Next" panose="020B0503020202020204" pitchFamily="34" charset="0"/>
                <a:ea typeface="Verdana" panose="020B0604030504040204" pitchFamily="34" charset="0"/>
                <a:cs typeface="Verdana" panose="020B0604030504040204" pitchFamily="34" charset="0"/>
              </a:rPr>
              <a:t>44.8%</a:t>
            </a:r>
          </a:p>
          <a:p>
            <a:r>
              <a:rPr lang="en-US" sz="1100" dirty="0">
                <a:latin typeface="Avenir Next" panose="020B0503020202020204" pitchFamily="34" charset="0"/>
                <a:ea typeface="Verdana" panose="020B0604030504040204" pitchFamily="34" charset="0"/>
                <a:cs typeface="Verdana" panose="020B0604030504040204" pitchFamily="34" charset="0"/>
              </a:rPr>
              <a:t>Share HS or Less: </a:t>
            </a:r>
            <a:r>
              <a:rPr lang="en-US" sz="1100" b="1" dirty="0">
                <a:latin typeface="Avenir Next" panose="020B0503020202020204" pitchFamily="34" charset="0"/>
                <a:ea typeface="Verdana" panose="020B0604030504040204" pitchFamily="34" charset="0"/>
                <a:cs typeface="Verdana" panose="020B0604030504040204" pitchFamily="34" charset="0"/>
              </a:rPr>
              <a:t>38.3%</a:t>
            </a:r>
          </a:p>
          <a:p>
            <a:r>
              <a:rPr lang="en-US" sz="1100" dirty="0">
                <a:latin typeface="Avenir Next" panose="020B0503020202020204" pitchFamily="34" charset="0"/>
                <a:ea typeface="Verdana" panose="020B0604030504040204" pitchFamily="34" charset="0"/>
                <a:cs typeface="Verdana" panose="020B0604030504040204" pitchFamily="34" charset="0"/>
              </a:rPr>
              <a:t>Limited English HHs: </a:t>
            </a:r>
            <a:r>
              <a:rPr lang="en-US" sz="1100" b="1" dirty="0">
                <a:latin typeface="Avenir Next" panose="020B0503020202020204" pitchFamily="34" charset="0"/>
                <a:ea typeface="Verdana" panose="020B0604030504040204" pitchFamily="34" charset="0"/>
                <a:cs typeface="Verdana" panose="020B0604030504040204" pitchFamily="34" charset="0"/>
              </a:rPr>
              <a:t>1.3%</a:t>
            </a:r>
          </a:p>
          <a:p>
            <a:r>
              <a:rPr lang="en-US" sz="1100" dirty="0">
                <a:latin typeface="Avenir Next" panose="020B0503020202020204" pitchFamily="34" charset="0"/>
                <a:ea typeface="Verdana" panose="020B0604030504040204" pitchFamily="34" charset="0"/>
                <a:cs typeface="Verdana" panose="020B0604030504040204" pitchFamily="34" charset="0"/>
              </a:rPr>
              <a:t>HHs With Broadband: </a:t>
            </a:r>
            <a:r>
              <a:rPr lang="en-US" sz="1100" b="1" dirty="0">
                <a:latin typeface="Avenir Next" panose="020B0503020202020204" pitchFamily="34" charset="0"/>
                <a:ea typeface="Verdana" panose="020B0604030504040204" pitchFamily="34" charset="0"/>
                <a:cs typeface="Verdana" panose="020B0604030504040204" pitchFamily="34" charset="0"/>
              </a:rPr>
              <a:t>62.1%</a:t>
            </a:r>
          </a:p>
        </p:txBody>
      </p:sp>
      <p:sp>
        <p:nvSpPr>
          <p:cNvPr id="21" name="TextBox 20">
            <a:extLst>
              <a:ext uri="{FF2B5EF4-FFF2-40B4-BE49-F238E27FC236}">
                <a16:creationId xmlns:a16="http://schemas.microsoft.com/office/drawing/2014/main" id="{5BA172D7-7F51-2649-8846-11993FB9CCEC}"/>
              </a:ext>
            </a:extLst>
          </p:cNvPr>
          <p:cNvSpPr txBox="1"/>
          <p:nvPr/>
        </p:nvSpPr>
        <p:spPr>
          <a:xfrm>
            <a:off x="9857335" y="3989023"/>
            <a:ext cx="2348366" cy="1107996"/>
          </a:xfrm>
          <a:prstGeom prst="rect">
            <a:avLst/>
          </a:prstGeom>
          <a:noFill/>
          <a:ln w="19050">
            <a:noFill/>
          </a:ln>
          <a:effectLst/>
        </p:spPr>
        <p:txBody>
          <a:bodyPr wrap="square" rtlCol="0">
            <a:spAutoFit/>
          </a:bodyPr>
          <a:lstStyle/>
          <a:p>
            <a:r>
              <a:rPr lang="en-US" sz="1100" b="1" dirty="0">
                <a:solidFill>
                  <a:srgbClr val="CA948E"/>
                </a:solidFill>
                <a:latin typeface="Avenir Next" panose="020B0503020202020204" pitchFamily="34" charset="0"/>
                <a:ea typeface="Verdana" panose="020B0604030504040204" pitchFamily="34" charset="0"/>
                <a:cs typeface="Verdana" panose="020B0604030504040204" pitchFamily="34" charset="0"/>
              </a:rPr>
              <a:t>SOUTH-CENTRAL</a:t>
            </a:r>
          </a:p>
          <a:p>
            <a:r>
              <a:rPr lang="en-US" sz="1100" dirty="0">
                <a:latin typeface="Avenir Next" panose="020B0503020202020204" pitchFamily="34" charset="0"/>
                <a:ea typeface="Verdana" panose="020B0604030504040204" pitchFamily="34" charset="0"/>
                <a:cs typeface="Verdana" panose="020B0604030504040204" pitchFamily="34" charset="0"/>
              </a:rPr>
              <a:t>Population 25 to 54: </a:t>
            </a:r>
            <a:r>
              <a:rPr lang="en-US" sz="1100" b="1" dirty="0">
                <a:latin typeface="Avenir Next" panose="020B0503020202020204" pitchFamily="34" charset="0"/>
                <a:ea typeface="Verdana" panose="020B0604030504040204" pitchFamily="34" charset="0"/>
                <a:cs typeface="Verdana" panose="020B0604030504040204" pitchFamily="34" charset="0"/>
              </a:rPr>
              <a:t>33.4%</a:t>
            </a:r>
          </a:p>
          <a:p>
            <a:r>
              <a:rPr lang="en-US" sz="1100" dirty="0">
                <a:latin typeface="Avenir Next" panose="020B0503020202020204" pitchFamily="34" charset="0"/>
                <a:ea typeface="Verdana" panose="020B0604030504040204" pitchFamily="34" charset="0"/>
                <a:cs typeface="Verdana" panose="020B0604030504040204" pitchFamily="34" charset="0"/>
              </a:rPr>
              <a:t>Share Non-White: </a:t>
            </a:r>
            <a:r>
              <a:rPr lang="en-US" sz="1100" b="1" dirty="0">
                <a:latin typeface="Avenir Next" panose="020B0503020202020204" pitchFamily="34" charset="0"/>
                <a:ea typeface="Verdana" panose="020B0604030504040204" pitchFamily="34" charset="0"/>
                <a:cs typeface="Verdana" panose="020B0604030504040204" pitchFamily="34" charset="0"/>
              </a:rPr>
              <a:t>49.0%</a:t>
            </a:r>
          </a:p>
          <a:p>
            <a:r>
              <a:rPr lang="en-US" sz="1100" dirty="0">
                <a:latin typeface="Avenir Next" panose="020B0503020202020204" pitchFamily="34" charset="0"/>
                <a:ea typeface="Verdana" panose="020B0604030504040204" pitchFamily="34" charset="0"/>
                <a:cs typeface="Verdana" panose="020B0604030504040204" pitchFamily="34" charset="0"/>
              </a:rPr>
              <a:t>Share HS or Less: </a:t>
            </a:r>
            <a:r>
              <a:rPr lang="en-US" sz="1100" b="1" dirty="0">
                <a:latin typeface="Avenir Next" panose="020B0503020202020204" pitchFamily="34" charset="0"/>
                <a:ea typeface="Verdana" panose="020B0604030504040204" pitchFamily="34" charset="0"/>
                <a:cs typeface="Verdana" panose="020B0604030504040204" pitchFamily="34" charset="0"/>
              </a:rPr>
              <a:t>42.9%</a:t>
            </a:r>
          </a:p>
          <a:p>
            <a:r>
              <a:rPr lang="en-US" sz="1100" dirty="0">
                <a:latin typeface="Avenir Next" panose="020B0503020202020204" pitchFamily="34" charset="0"/>
                <a:ea typeface="Verdana" panose="020B0604030504040204" pitchFamily="34" charset="0"/>
                <a:cs typeface="Verdana" panose="020B0604030504040204" pitchFamily="34" charset="0"/>
              </a:rPr>
              <a:t>Limited English HHs: </a:t>
            </a:r>
            <a:r>
              <a:rPr lang="en-US" sz="1100" b="1" dirty="0">
                <a:latin typeface="Avenir Next" panose="020B0503020202020204" pitchFamily="34" charset="0"/>
                <a:ea typeface="Verdana" panose="020B0604030504040204" pitchFamily="34" charset="0"/>
                <a:cs typeface="Verdana" panose="020B0604030504040204" pitchFamily="34" charset="0"/>
              </a:rPr>
              <a:t>5.8%</a:t>
            </a:r>
          </a:p>
          <a:p>
            <a:r>
              <a:rPr lang="en-US" sz="1100" dirty="0">
                <a:latin typeface="Avenir Next" panose="020B0503020202020204" pitchFamily="34" charset="0"/>
                <a:ea typeface="Verdana" panose="020B0604030504040204" pitchFamily="34" charset="0"/>
                <a:cs typeface="Verdana" panose="020B0604030504040204" pitchFamily="34" charset="0"/>
              </a:rPr>
              <a:t>HHs With Broadband: </a:t>
            </a:r>
            <a:r>
              <a:rPr lang="en-US" sz="1100" b="1" dirty="0">
                <a:latin typeface="Avenir Next" panose="020B0503020202020204" pitchFamily="34" charset="0"/>
                <a:ea typeface="Verdana" panose="020B0604030504040204" pitchFamily="34" charset="0"/>
                <a:cs typeface="Verdana" panose="020B0604030504040204" pitchFamily="34" charset="0"/>
              </a:rPr>
              <a:t>44.4%</a:t>
            </a:r>
          </a:p>
        </p:txBody>
      </p:sp>
    </p:spTree>
    <p:extLst>
      <p:ext uri="{BB962C8B-B14F-4D97-AF65-F5344CB8AC3E}">
        <p14:creationId xmlns:p14="http://schemas.microsoft.com/office/powerpoint/2010/main" val="360199200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BC03541-7F76-F84D-B900-6A06BCB0762B}"/>
              </a:ext>
            </a:extLst>
          </p:cNvPr>
          <p:cNvPicPr>
            <a:picLocks noChangeAspect="1"/>
          </p:cNvPicPr>
          <p:nvPr/>
        </p:nvPicPr>
        <p:blipFill rotWithShape="1">
          <a:blip r:embed="rId3">
            <a:extLst>
              <a:ext uri="{28A0092B-C50C-407E-A947-70E740481C1C}">
                <a14:useLocalDpi xmlns:a14="http://schemas.microsoft.com/office/drawing/2010/main" val="0"/>
              </a:ext>
            </a:extLst>
          </a:blip>
          <a:srcRect t="31188" b="46619"/>
          <a:stretch/>
        </p:blipFill>
        <p:spPr>
          <a:xfrm>
            <a:off x="0" y="6569764"/>
            <a:ext cx="12192000" cy="288235"/>
          </a:xfrm>
          <a:prstGeom prst="rect">
            <a:avLst/>
          </a:prstGeom>
        </p:spPr>
      </p:pic>
      <p:sp>
        <p:nvSpPr>
          <p:cNvPr id="4" name="Content Placeholder 3">
            <a:extLst>
              <a:ext uri="{FF2B5EF4-FFF2-40B4-BE49-F238E27FC236}">
                <a16:creationId xmlns:a16="http://schemas.microsoft.com/office/drawing/2014/main" id="{5140FEDD-64E2-BE47-B3D8-AE5E0A4C1E2A}"/>
              </a:ext>
            </a:extLst>
          </p:cNvPr>
          <p:cNvSpPr>
            <a:spLocks noGrp="1"/>
          </p:cNvSpPr>
          <p:nvPr>
            <p:ph idx="1"/>
          </p:nvPr>
        </p:nvSpPr>
        <p:spPr>
          <a:xfrm>
            <a:off x="393355" y="1001237"/>
            <a:ext cx="11382634" cy="4853461"/>
          </a:xfrm>
        </p:spPr>
        <p:txBody>
          <a:bodyPr>
            <a:normAutofit/>
          </a:bodyPr>
          <a:lstStyle/>
          <a:p>
            <a:pPr marL="0" indent="0">
              <a:lnSpc>
                <a:spcPct val="120000"/>
              </a:lnSpc>
              <a:buSzPct val="75000"/>
              <a:buNone/>
            </a:pPr>
            <a:r>
              <a:rPr lang="en-US" b="1" dirty="0">
                <a:solidFill>
                  <a:srgbClr val="D44527"/>
                </a:solidFill>
                <a:latin typeface="Avenir Next" panose="020B0503020202020204" pitchFamily="34" charset="0"/>
                <a:ea typeface="Verdana" panose="020B0604030504040204" pitchFamily="34" charset="0"/>
                <a:cs typeface="Verdana" panose="020B0604030504040204" pitchFamily="34" charset="0"/>
              </a:rPr>
              <a:t>CLARKE BECKER</a:t>
            </a:r>
            <a:br>
              <a:rPr lang="en-US" b="1" dirty="0">
                <a:solidFill>
                  <a:srgbClr val="D44527"/>
                </a:solidFill>
                <a:latin typeface="Avenir Next" panose="020B0503020202020204" pitchFamily="34" charset="0"/>
                <a:ea typeface="Verdana" panose="020B0604030504040204" pitchFamily="34" charset="0"/>
                <a:cs typeface="Verdana" panose="020B0604030504040204" pitchFamily="34" charset="0"/>
              </a:rPr>
            </a:br>
            <a:r>
              <a:rPr lang="en-US" b="1" dirty="0">
                <a:solidFill>
                  <a:srgbClr val="D44527"/>
                </a:solidFill>
                <a:latin typeface="Avenir Next Demi Bold" panose="020B0503020202020204" pitchFamily="34" charset="0"/>
                <a:ea typeface="Verdana" panose="020B0604030504040204" pitchFamily="34" charset="0"/>
                <a:cs typeface="Verdana" panose="020B0604030504040204" pitchFamily="34" charset="0"/>
              </a:rPr>
              <a:t>Director, Colorado Rural Workforce Consortium</a:t>
            </a:r>
          </a:p>
        </p:txBody>
      </p:sp>
      <p:sp>
        <p:nvSpPr>
          <p:cNvPr id="11" name="Title 1">
            <a:extLst>
              <a:ext uri="{FF2B5EF4-FFF2-40B4-BE49-F238E27FC236}">
                <a16:creationId xmlns:a16="http://schemas.microsoft.com/office/drawing/2014/main" id="{7F1448CC-F79D-AF42-A993-E252D158C007}"/>
              </a:ext>
            </a:extLst>
          </p:cNvPr>
          <p:cNvSpPr txBox="1">
            <a:spLocks/>
          </p:cNvSpPr>
          <p:nvPr/>
        </p:nvSpPr>
        <p:spPr>
          <a:xfrm>
            <a:off x="393355" y="12630"/>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b="1" dirty="0">
                <a:solidFill>
                  <a:srgbClr val="0B2C53"/>
                </a:solidFill>
                <a:latin typeface="Avenir Next" panose="020B0503020202020204" pitchFamily="34" charset="0"/>
                <a:ea typeface="Verdana" panose="020B0604030504040204" pitchFamily="34" charset="0"/>
                <a:cs typeface="Verdana" panose="020B0604030504040204" pitchFamily="34" charset="0"/>
              </a:rPr>
              <a:t>COMMENTS ON RURAL COLORADO</a:t>
            </a:r>
          </a:p>
        </p:txBody>
      </p:sp>
      <p:pic>
        <p:nvPicPr>
          <p:cNvPr id="12" name="Picture 11" descr="A picture containing outdoor, drawing&#10;&#10;Description automatically generated">
            <a:extLst>
              <a:ext uri="{FF2B5EF4-FFF2-40B4-BE49-F238E27FC236}">
                <a16:creationId xmlns:a16="http://schemas.microsoft.com/office/drawing/2014/main" id="{789A854C-7519-AB43-A4F7-8F99505B9D7E}"/>
              </a:ext>
            </a:extLst>
          </p:cNvPr>
          <p:cNvPicPr>
            <a:picLocks noChangeAspect="1"/>
          </p:cNvPicPr>
          <p:nvPr/>
        </p:nvPicPr>
        <p:blipFill>
          <a:blip r:embed="rId4"/>
          <a:stretch>
            <a:fillRect/>
          </a:stretch>
        </p:blipFill>
        <p:spPr>
          <a:xfrm>
            <a:off x="137491" y="6151562"/>
            <a:ext cx="1734550" cy="369395"/>
          </a:xfrm>
          <a:prstGeom prst="rect">
            <a:avLst/>
          </a:prstGeom>
        </p:spPr>
      </p:pic>
      <p:pic>
        <p:nvPicPr>
          <p:cNvPr id="6" name="Graphic 5">
            <a:extLst>
              <a:ext uri="{FF2B5EF4-FFF2-40B4-BE49-F238E27FC236}">
                <a16:creationId xmlns:a16="http://schemas.microsoft.com/office/drawing/2014/main" id="{96C4DFBA-1F8B-2943-9BB4-B5DC5EB5F81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16011" y="2258978"/>
            <a:ext cx="5511800" cy="990600"/>
          </a:xfrm>
          <a:prstGeom prst="rect">
            <a:avLst/>
          </a:prstGeom>
        </p:spPr>
      </p:pic>
    </p:spTree>
    <p:extLst>
      <p:ext uri="{BB962C8B-B14F-4D97-AF65-F5344CB8AC3E}">
        <p14:creationId xmlns:p14="http://schemas.microsoft.com/office/powerpoint/2010/main" val="101418315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BC03541-7F76-F84D-B900-6A06BCB0762B}"/>
              </a:ext>
            </a:extLst>
          </p:cNvPr>
          <p:cNvPicPr>
            <a:picLocks noChangeAspect="1"/>
          </p:cNvPicPr>
          <p:nvPr/>
        </p:nvPicPr>
        <p:blipFill rotWithShape="1">
          <a:blip r:embed="rId3">
            <a:extLst>
              <a:ext uri="{28A0092B-C50C-407E-A947-70E740481C1C}">
                <a14:useLocalDpi xmlns:a14="http://schemas.microsoft.com/office/drawing/2010/main" val="0"/>
              </a:ext>
            </a:extLst>
          </a:blip>
          <a:srcRect t="31188" b="46619"/>
          <a:stretch/>
        </p:blipFill>
        <p:spPr>
          <a:xfrm>
            <a:off x="0" y="6569764"/>
            <a:ext cx="12192000" cy="288235"/>
          </a:xfrm>
          <a:prstGeom prst="rect">
            <a:avLst/>
          </a:prstGeom>
        </p:spPr>
      </p:pic>
      <p:sp>
        <p:nvSpPr>
          <p:cNvPr id="10" name="Title 1">
            <a:extLst>
              <a:ext uri="{FF2B5EF4-FFF2-40B4-BE49-F238E27FC236}">
                <a16:creationId xmlns:a16="http://schemas.microsoft.com/office/drawing/2014/main" id="{29E60341-1222-9840-9057-1060D685AF29}"/>
              </a:ext>
            </a:extLst>
          </p:cNvPr>
          <p:cNvSpPr txBox="1">
            <a:spLocks/>
          </p:cNvSpPr>
          <p:nvPr/>
        </p:nvSpPr>
        <p:spPr>
          <a:xfrm>
            <a:off x="393355" y="12630"/>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b="1" dirty="0">
                <a:solidFill>
                  <a:srgbClr val="0B2C53"/>
                </a:solidFill>
                <a:latin typeface="Avenir Next" panose="020B0503020202020204" pitchFamily="34" charset="0"/>
                <a:ea typeface="Verdana" panose="020B0604030504040204" pitchFamily="34" charset="0"/>
                <a:cs typeface="Verdana" panose="020B0604030504040204" pitchFamily="34" charset="0"/>
              </a:rPr>
              <a:t>COLORADO BEFORE &amp; DURING COVID-19</a:t>
            </a:r>
          </a:p>
        </p:txBody>
      </p:sp>
      <p:pic>
        <p:nvPicPr>
          <p:cNvPr id="14" name="Picture 13" descr="A picture containing outdoor, drawing&#10;&#10;Description automatically generated">
            <a:extLst>
              <a:ext uri="{FF2B5EF4-FFF2-40B4-BE49-F238E27FC236}">
                <a16:creationId xmlns:a16="http://schemas.microsoft.com/office/drawing/2014/main" id="{27FABE4E-49FB-3D43-9EFA-AC858F702D3E}"/>
              </a:ext>
            </a:extLst>
          </p:cNvPr>
          <p:cNvPicPr>
            <a:picLocks noChangeAspect="1"/>
          </p:cNvPicPr>
          <p:nvPr/>
        </p:nvPicPr>
        <p:blipFill>
          <a:blip r:embed="rId4"/>
          <a:stretch>
            <a:fillRect/>
          </a:stretch>
        </p:blipFill>
        <p:spPr>
          <a:xfrm>
            <a:off x="137491" y="6151562"/>
            <a:ext cx="1734550" cy="369395"/>
          </a:xfrm>
          <a:prstGeom prst="rect">
            <a:avLst/>
          </a:prstGeom>
        </p:spPr>
      </p:pic>
      <p:sp>
        <p:nvSpPr>
          <p:cNvPr id="8" name="Content Placeholder 3">
            <a:extLst>
              <a:ext uri="{FF2B5EF4-FFF2-40B4-BE49-F238E27FC236}">
                <a16:creationId xmlns:a16="http://schemas.microsoft.com/office/drawing/2014/main" id="{0D289A48-5B66-3743-A4BA-731274C343BB}"/>
              </a:ext>
            </a:extLst>
          </p:cNvPr>
          <p:cNvSpPr>
            <a:spLocks noGrp="1"/>
          </p:cNvSpPr>
          <p:nvPr>
            <p:ph idx="1"/>
          </p:nvPr>
        </p:nvSpPr>
        <p:spPr>
          <a:xfrm>
            <a:off x="393355" y="977830"/>
            <a:ext cx="11382634" cy="4853461"/>
          </a:xfrm>
        </p:spPr>
        <p:txBody>
          <a:bodyPr>
            <a:normAutofit/>
          </a:bodyPr>
          <a:lstStyle/>
          <a:p>
            <a:pPr marL="0" indent="0">
              <a:lnSpc>
                <a:spcPct val="100000"/>
              </a:lnSpc>
              <a:buSzPct val="75000"/>
              <a:buNone/>
            </a:pPr>
            <a:r>
              <a:rPr lang="en-US" b="1" dirty="0">
                <a:solidFill>
                  <a:srgbClr val="D44527"/>
                </a:solidFill>
                <a:latin typeface="Avenir Next" panose="020B0503020202020204" pitchFamily="34" charset="0"/>
                <a:ea typeface="Verdana" panose="020B0604030504040204" pitchFamily="34" charset="0"/>
                <a:cs typeface="Verdana" panose="020B0604030504040204" pitchFamily="34" charset="0"/>
              </a:rPr>
              <a:t>A Look at Two Regions:</a:t>
            </a:r>
          </a:p>
          <a:p>
            <a:pPr>
              <a:lnSpc>
                <a:spcPct val="100000"/>
              </a:lnSpc>
              <a:buSzPct val="75000"/>
              <a:buFont typeface="Wingdings" pitchFamily="2" charset="2"/>
              <a:buChar char="§"/>
            </a:pPr>
            <a:r>
              <a:rPr lang="en-US" b="1" dirty="0">
                <a:solidFill>
                  <a:srgbClr val="D44527"/>
                </a:solidFill>
                <a:latin typeface="Avenir Next Demi Bold" panose="020B0503020202020204" pitchFamily="34" charset="0"/>
                <a:ea typeface="Verdana" panose="020B0604030504040204" pitchFamily="34" charset="0"/>
                <a:cs typeface="Verdana" panose="020B0604030504040204" pitchFamily="34" charset="0"/>
              </a:rPr>
              <a:t>Rural Resort Region</a:t>
            </a:r>
          </a:p>
          <a:p>
            <a:pPr lvl="1">
              <a:lnSpc>
                <a:spcPct val="100000"/>
              </a:lnSpc>
              <a:buSzPct val="75000"/>
              <a:buFont typeface="Wingdings" pitchFamily="2" charset="2"/>
              <a:buChar char="§"/>
            </a:pPr>
            <a:r>
              <a:rPr lang="en-US" b="1" dirty="0">
                <a:solidFill>
                  <a:srgbClr val="222F63"/>
                </a:solidFill>
                <a:latin typeface="Avenir Next Demi Bold" panose="020B0503020202020204" pitchFamily="34" charset="0"/>
                <a:ea typeface="Verdana" panose="020B0604030504040204" pitchFamily="34" charset="0"/>
                <a:cs typeface="Verdana" panose="020B0604030504040204" pitchFamily="34" charset="0"/>
              </a:rPr>
              <a:t>Highest rate of unemployment in April 2020</a:t>
            </a:r>
          </a:p>
          <a:p>
            <a:pPr>
              <a:lnSpc>
                <a:spcPct val="100000"/>
              </a:lnSpc>
              <a:buSzPct val="75000"/>
              <a:buFont typeface="Wingdings" pitchFamily="2" charset="2"/>
              <a:buChar char="§"/>
            </a:pPr>
            <a:r>
              <a:rPr lang="en-US" b="1" dirty="0">
                <a:solidFill>
                  <a:srgbClr val="D44527"/>
                </a:solidFill>
                <a:latin typeface="Avenir Next Demi Bold" panose="020B0503020202020204" pitchFamily="34" charset="0"/>
                <a:ea typeface="Verdana" panose="020B0604030504040204" pitchFamily="34" charset="0"/>
                <a:cs typeface="Verdana" panose="020B0604030504040204" pitchFamily="34" charset="0"/>
              </a:rPr>
              <a:t>Eastern Region</a:t>
            </a:r>
          </a:p>
          <a:p>
            <a:pPr lvl="1">
              <a:lnSpc>
                <a:spcPct val="100000"/>
              </a:lnSpc>
              <a:buSzPct val="75000"/>
              <a:buFont typeface="Wingdings" pitchFamily="2" charset="2"/>
              <a:buChar char="§"/>
            </a:pPr>
            <a:r>
              <a:rPr lang="en-US" b="1" dirty="0">
                <a:solidFill>
                  <a:srgbClr val="222F63"/>
                </a:solidFill>
                <a:latin typeface="Avenir Next Demi Bold" panose="020B0503020202020204" pitchFamily="34" charset="0"/>
                <a:ea typeface="Verdana" panose="020B0604030504040204" pitchFamily="34" charset="0"/>
                <a:cs typeface="Verdana" panose="020B0604030504040204" pitchFamily="34" charset="0"/>
              </a:rPr>
              <a:t>Lowest rate of unemployment in April 2020</a:t>
            </a:r>
          </a:p>
        </p:txBody>
      </p:sp>
    </p:spTree>
    <p:extLst>
      <p:ext uri="{BB962C8B-B14F-4D97-AF65-F5344CB8AC3E}">
        <p14:creationId xmlns:p14="http://schemas.microsoft.com/office/powerpoint/2010/main" val="369850452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23503</TotalTime>
  <Words>4308</Words>
  <Application>Microsoft Macintosh PowerPoint</Application>
  <PresentationFormat>Widescreen</PresentationFormat>
  <Paragraphs>270</Paragraphs>
  <Slides>29</Slides>
  <Notes>29</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29</vt:i4>
      </vt:variant>
    </vt:vector>
  </HeadingPairs>
  <TitlesOfParts>
    <vt:vector size="36" baseType="lpstr">
      <vt:lpstr>Calibri Light</vt:lpstr>
      <vt:lpstr>Avenir Next Demi Bold</vt:lpstr>
      <vt:lpstr>Avenir Next</vt:lpstr>
      <vt:lpstr>Calibri</vt:lpstr>
      <vt:lpstr>Wingdings</vt:lpstr>
      <vt:lpstr>Arial</vt:lpstr>
      <vt:lpstr>Office Theme</vt:lpstr>
      <vt:lpstr>PowerPoint Presentation</vt:lpstr>
      <vt:lpstr>WELCOME!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COLORADO’S POST-COVID ECONOMY</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Charles Brennan</dc:creator>
  <cp:lastModifiedBy>Charles Brennan</cp:lastModifiedBy>
  <cp:revision>427</cp:revision>
  <dcterms:created xsi:type="dcterms:W3CDTF">2020-09-14T16:19:03Z</dcterms:created>
  <dcterms:modified xsi:type="dcterms:W3CDTF">2021-06-17T20:18:16Z</dcterms:modified>
</cp:coreProperties>
</file>